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media/image1.svg" ContentType="image/svg+xml"/>
  <Override PartName="/ppt/media/image2.svg" ContentType="image/svg+xml"/>
  <Override PartName="/ppt/media/image3.svg" ContentType="image/svg+xml"/>
  <Override PartName="/ppt/media/image4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sldIdLst>
    <p:sldId id="258" r:id="rId3"/>
    <p:sldId id="1804" r:id="rId4"/>
    <p:sldId id="1803" r:id="rId6"/>
    <p:sldId id="1805" r:id="rId7"/>
    <p:sldId id="1806" r:id="rId8"/>
    <p:sldId id="1807" r:id="rId9"/>
    <p:sldId id="1808" r:id="rId10"/>
    <p:sldId id="1809" r:id="rId11"/>
    <p:sldId id="1810" r:id="rId12"/>
    <p:sldId id="1814" r:id="rId13"/>
    <p:sldId id="1811" r:id="rId14"/>
    <p:sldId id="1812" r:id="rId15"/>
  </p:sldIdLst>
  <p:sldSz cx="12192000" cy="6858000"/>
  <p:notesSz cx="6858000" cy="9144000"/>
  <p:defaultTextStyle>
    <a:defPPr>
      <a:defRPr lang="zh-CN"/>
    </a:defPPr>
    <a:lvl1pPr marL="0" lvl="0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kern="1200">
        <a:solidFill>
          <a:schemeClr val="tx1"/>
        </a:solidFill>
        <a:latin typeface="等线" panose="02010600030101010101" charset="-122"/>
        <a:ea typeface="等线" panose="02010600030101010101" charset="-122"/>
        <a:cs typeface="+mn-cs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90204" pitchFamily="34" charset="0"/>
      <a:buNone/>
      <a:defRPr sz="1800" kern="1200">
        <a:solidFill>
          <a:schemeClr val="tx1"/>
        </a:solidFill>
        <a:latin typeface="等线" panose="02010600030101010101" charset="-122"/>
        <a:ea typeface="等线" panose="02010600030101010101" charset="-122"/>
        <a:cs typeface="+mn-cs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sz="1800" kern="1200">
        <a:solidFill>
          <a:schemeClr val="tx1"/>
        </a:solidFill>
        <a:latin typeface="等线" panose="02010600030101010101" charset="-122"/>
        <a:ea typeface="等线" panose="02010600030101010101" charset="-122"/>
        <a:cs typeface="+mn-cs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90204" pitchFamily="34" charset="0"/>
      <a:buNone/>
      <a:defRPr sz="1800" kern="1200">
        <a:solidFill>
          <a:schemeClr val="tx1"/>
        </a:solidFill>
        <a:latin typeface="等线" panose="02010600030101010101" charset="-122"/>
        <a:ea typeface="等线" panose="02010600030101010101" charset="-122"/>
        <a:cs typeface="+mn-cs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sz="1800" kern="1200">
        <a:solidFill>
          <a:schemeClr val="tx1"/>
        </a:solidFill>
        <a:latin typeface="等线" panose="02010600030101010101" charset="-122"/>
        <a:ea typeface="等线" panose="02010600030101010101" charset="-122"/>
        <a:cs typeface="+mn-cs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sz="1800" kern="1200">
        <a:solidFill>
          <a:schemeClr val="tx1"/>
        </a:solidFill>
        <a:latin typeface="等线" panose="02010600030101010101" charset="-122"/>
        <a:ea typeface="等线" panose="02010600030101010101" charset="-122"/>
        <a:cs typeface="+mn-cs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sz="1800" kern="1200">
        <a:solidFill>
          <a:schemeClr val="tx1"/>
        </a:solidFill>
        <a:latin typeface="等线" panose="02010600030101010101" charset="-122"/>
        <a:ea typeface="等线" panose="02010600030101010101" charset="-122"/>
        <a:cs typeface="+mn-cs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sz="1800" kern="1200">
        <a:solidFill>
          <a:schemeClr val="tx1"/>
        </a:solidFill>
        <a:latin typeface="等线" panose="02010600030101010101" charset="-122"/>
        <a:ea typeface="等线" panose="02010600030101010101" charset="-122"/>
        <a:cs typeface="+mn-cs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sz="1800" kern="1200">
        <a:solidFill>
          <a:schemeClr val="tx1"/>
        </a:solidFill>
        <a:latin typeface="等线" panose="02010600030101010101" charset="-122"/>
        <a:ea typeface="等线" panose="02010600030101010101" charset="-122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uawei" initials="h" lastIdx="1" clrIdx="0"/>
  <p:cmAuthor id="2" name="admin" initials="a" lastIdx="1" clrIdx="0"/>
  <p:cmAuthor id="3" name="amdin" initials="a" lastIdx="9" clrIdx="1"/>
  <p:cmAuthor id="4" name="lx" initials="l" lastIdx="1" clrIdx="3"/>
  <p:cmAuthor id="5" name="86155" initials="8" lastIdx="1" clrIdx="4"/>
  <p:cmAuthor id="0" name="未知用户1" initials="未知用户1" lastIdx="1" clrIdx="0"/>
  <p:cmAuthor id="31" name="za-jijingting" initials="z" lastIdx="1" clrIdx="30"/>
  <p:cmAuthor id="32" name="Sicheng Wang" initials="SW" lastIdx="21" clrIdx="31"/>
  <p:cmAuthor id="33" name="晓萌 武" initials="晓萌" lastIdx="1" clrIdx="32"/>
  <p:cmAuthor id="6" name="未知用户25" initials="未知用户25" lastIdx="1" clrIdx="6"/>
  <p:cmAuthor id="7" name="未知用户16" initials="未知用户16" lastIdx="1" clrIdx="0"/>
  <p:cmAuthor id="8" name="未知用户4" initials="未知用户4" lastIdx="1" clrIdx="0"/>
  <p:cmAuthor id="9" name="未知用户7" initials="未知用户7" lastIdx="1" clrIdx="1"/>
  <p:cmAuthor id="10" name="Veronica XU" initials="V" lastIdx="1" clrIdx="0"/>
  <p:cmAuthor id="11" name="未知用户8" initials="未知用户8" lastIdx="1" clrIdx="6"/>
  <p:cmAuthor id="12" name="未知用户14" initials="未" lastIdx="1" clrIdx="0"/>
  <p:cmAuthor id="13" name="未知用户9" initials="未知用户9" lastIdx="1" clrIdx="0"/>
  <p:cmAuthor id="14" name="未知用户10" initials="未" lastIdx="1" clrIdx="1"/>
  <p:cmAuthor id="15" name="za-xiaoleyun" initials="xly" lastIdx="1" clrIdx="14"/>
  <p:cmAuthor id="16" name="未知用户15" initials="未知用户15" lastIdx="1" clrIdx="0"/>
  <p:cmAuthor id="17" name="Microsoft Office 用户" initials="M" lastIdx="0" clrIdx="6"/>
  <p:cmAuthor id="18" name="LuMeyer" initials="L" lastIdx="2" clrIdx="0"/>
  <p:cmAuthor id="19" name="WU Jingting" initials="WJ" lastIdx="1" clrIdx="15"/>
  <p:cmAuthor id="21" name="Xu Veronica" initials="XV" lastIdx="1" clrIdx="15"/>
  <p:cmAuthor id="22" name="张 嘉怡" initials="张" lastIdx="1" clrIdx="16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C00000"/>
    <a:srgbClr val="0070C0"/>
    <a:srgbClr val="E9EBF5"/>
    <a:srgbClr val="11386C"/>
    <a:srgbClr val="123A7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157"/>
    <p:restoredTop sz="94660"/>
  </p:normalViewPr>
  <p:slideViewPr>
    <p:cSldViewPr snapToGrid="0" showGuides="1">
      <p:cViewPr>
        <p:scale>
          <a:sx n="85" d="100"/>
          <a:sy n="85" d="100"/>
        </p:scale>
        <p:origin x="1024" y="408"/>
      </p:cViewPr>
      <p:guideLst>
        <p:guide orient="horz" pos="2151"/>
        <p:guide pos="312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5" cy="72005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9" Type="http://schemas.openxmlformats.org/officeDocument/2006/relationships/commentAuthors" Target="commentAuthors.xml"/><Relationship Id="rId18" Type="http://schemas.openxmlformats.org/officeDocument/2006/relationships/tableStyles" Target="tableStyles.xml"/><Relationship Id="rId17" Type="http://schemas.openxmlformats.org/officeDocument/2006/relationships/viewProps" Target="viewProps.xml"/><Relationship Id="rId16" Type="http://schemas.openxmlformats.org/officeDocument/2006/relationships/presProps" Target="presProps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fontAlgn="auto"/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fontAlgn="auto"/>
            <a:fld id="{D2A48B96-639E-45A3-A0BA-2464DFDB1FAA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10244" name="幻灯片图像占位符 3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245" name="备注占位符 4"/>
          <p:cNvSpPr>
            <a:spLocks noGrp="1"/>
          </p:cNvSpPr>
          <p:nvPr>
            <p:ph type="body" sz="quarter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 indent="0"/>
            <a:r>
              <a:rPr lang="zh-CN" altLang="en-US"/>
              <a:t>第二级</a:t>
            </a:r>
            <a:endParaRPr lang="zh-CN" altLang="en-US"/>
          </a:p>
          <a:p>
            <a:pPr lvl="2" indent="0"/>
            <a:r>
              <a:rPr lang="zh-CN" altLang="en-US"/>
              <a:t>第三级</a:t>
            </a:r>
            <a:endParaRPr lang="zh-CN" altLang="en-US"/>
          </a:p>
          <a:p>
            <a:pPr lvl="3" indent="0"/>
            <a:r>
              <a:rPr lang="zh-CN" altLang="en-US"/>
              <a:t>第四级</a:t>
            </a:r>
            <a:endParaRPr lang="zh-CN" altLang="en-US"/>
          </a:p>
          <a:p>
            <a:pPr lvl="4" indent="0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fontAlgn="auto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fontAlgn="auto"/>
            <a:fld id="{A6837353-30EB-4A48-80EB-173D804AEFBD}" type="slidenum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，首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4"/>
          <p:cNvCxnSpPr/>
          <p:nvPr userDrawn="1"/>
        </p:nvCxnSpPr>
        <p:spPr>
          <a:xfrm>
            <a:off x="535305" y="1279843"/>
            <a:ext cx="11049000" cy="1588"/>
          </a:xfrm>
          <a:prstGeom prst="line">
            <a:avLst/>
          </a:prstGeom>
          <a:ln w="15875">
            <a:solidFill>
              <a:srgbClr val="3D50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圆角矩形 13"/>
          <p:cNvSpPr/>
          <p:nvPr userDrawn="1"/>
        </p:nvSpPr>
        <p:spPr>
          <a:xfrm>
            <a:off x="11141075" y="6380163"/>
            <a:ext cx="479425" cy="179388"/>
          </a:xfrm>
          <a:prstGeom prst="roundRect">
            <a:avLst>
              <a:gd name="adj" fmla="val 39941"/>
            </a:avLst>
          </a:prstGeom>
          <a:solidFill>
            <a:srgbClr val="1138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fld id="{5867F33E-B7AE-4711-8DD6-1B6AF50A6C48}" type="slidenum">
              <a:rPr lang="en-US" altLang="zh-CN" sz="900" strike="noStrike" noProof="1" smtClean="0"/>
            </a:fld>
            <a:endParaRPr lang="zh-CN" altLang="en-US" sz="900" strike="noStrike" noProof="1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5805" y="812975"/>
            <a:ext cx="9540000" cy="432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lang="zh-CN" altLang="en-US" sz="2000" baseline="0">
                <a:solidFill>
                  <a:srgbClr val="002060"/>
                </a:solidFill>
                <a:latin typeface="Arial" panose="020B0604020202090204" pitchFamily="34" charset="0"/>
                <a:ea typeface="华文楷体" panose="02010600040101010101" charset="-122"/>
              </a:defRPr>
            </a:lvl1pPr>
          </a:lstStyle>
          <a:p>
            <a:pPr lvl="0" algn="just" fontAlgn="auto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75805" y="1430030"/>
            <a:ext cx="10980000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just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ea typeface="华文楷体" panose="02010600040101010101" charset="-122"/>
              </a:defRPr>
            </a:lvl1pPr>
            <a:lvl2pPr marL="457200" indent="0" algn="l">
              <a:buFontTx/>
              <a:buNone/>
              <a:defRPr sz="1600">
                <a:latin typeface="华文楷体" panose="02010600040101010101" charset="-122"/>
                <a:ea typeface="华文楷体" panose="02010600040101010101" charset="-122"/>
              </a:defRPr>
            </a:lvl2pPr>
            <a:lvl3pPr marL="914400" indent="0" algn="l">
              <a:buFontTx/>
              <a:buNone/>
              <a:defRPr sz="1600">
                <a:latin typeface="华文楷体" panose="02010600040101010101" charset="-122"/>
                <a:ea typeface="华文楷体" panose="02010600040101010101" charset="-122"/>
              </a:defRPr>
            </a:lvl3pPr>
            <a:lvl4pPr marL="1371600" indent="0" algn="l">
              <a:buFontTx/>
              <a:buNone/>
              <a:defRPr sz="1600">
                <a:latin typeface="华文楷体" panose="02010600040101010101" charset="-122"/>
                <a:ea typeface="华文楷体" panose="02010600040101010101" charset="-122"/>
              </a:defRPr>
            </a:lvl4pPr>
            <a:lvl5pPr marL="1828800" indent="0" algn="l">
              <a:buFontTx/>
              <a:buNone/>
              <a:defRPr sz="1600">
                <a:latin typeface="华文楷体" panose="02010600040101010101" charset="-122"/>
                <a:ea typeface="华文楷体" panose="02010600040101010101" charset="-122"/>
              </a:defRPr>
            </a:lvl5pPr>
          </a:lstStyle>
          <a:p>
            <a:pPr lvl="0" fontAlgn="auto"/>
            <a:r>
              <a:rPr lang="zh-CN" altLang="en-US" strike="noStrike" noProof="1"/>
              <a:t>编辑母版文本样式</a:t>
            </a:r>
            <a:endParaRPr lang="zh-CN" altLang="en-US" strike="noStrike" noProof="1"/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79890" y="632460"/>
            <a:ext cx="2510790" cy="61277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 fontAlgn="auto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fontAlgn="auto"/>
            <a:r>
              <a:rPr lang="zh-CN" altLang="en-US" strike="noStrike" noProof="1"/>
              <a:t>单击此处编辑母版副标题样式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fontAlgn="auto"/>
            <a:fld id="{82F288E0-7875-42C4-84C8-98DBBD3BF4D2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fontAlgn="auto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fontAlgn="auto"/>
            <a:fld id="{7D9BB5D0-35E4-459D-AEF3-FE4D7C45CC19}" type="slidenum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6" name="Group 2"/>
          <p:cNvGrpSpPr/>
          <p:nvPr userDrawn="1"/>
        </p:nvGrpSpPr>
        <p:grpSpPr>
          <a:xfrm>
            <a:off x="-2019300" y="1136650"/>
            <a:ext cx="1828800" cy="2813050"/>
            <a:chOff x="0" y="0"/>
            <a:chExt cx="1762060" cy="2813323"/>
          </a:xfrm>
        </p:grpSpPr>
        <p:sp>
          <p:nvSpPr>
            <p:cNvPr id="1027" name="矩形 6"/>
            <p:cNvSpPr/>
            <p:nvPr/>
          </p:nvSpPr>
          <p:spPr>
            <a:xfrm>
              <a:off x="1256799" y="365160"/>
              <a:ext cx="503672" cy="287366"/>
            </a:xfrm>
            <a:prstGeom prst="rect">
              <a:avLst/>
            </a:prstGeom>
            <a:solidFill>
              <a:srgbClr val="7A1C00"/>
            </a:solidFill>
            <a:ln w="9525">
              <a:noFill/>
            </a:ln>
          </p:spPr>
          <p:txBody>
            <a:bodyPr anchor="ctr"/>
            <a:lstStyle/>
            <a:p>
              <a:pPr lvl="0" algn="just"/>
              <a:endParaRPr lang="zh-CN" altLang="en-US" sz="1000" b="1">
                <a:solidFill>
                  <a:srgbClr val="FFFFFF"/>
                </a:solidFill>
                <a:latin typeface="Calibri" panose="020F0502020204030204"/>
                <a:ea typeface="华文楷体" panose="02010600040101010101" charset="-122"/>
              </a:endParaRPr>
            </a:p>
          </p:txBody>
        </p:sp>
        <p:sp>
          <p:nvSpPr>
            <p:cNvPr id="1028" name="矩形 7"/>
            <p:cNvSpPr/>
            <p:nvPr/>
          </p:nvSpPr>
          <p:spPr>
            <a:xfrm>
              <a:off x="0" y="365160"/>
              <a:ext cx="1221843" cy="287366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54000" rIns="18000" anchor="ctr"/>
            <a:lstStyle/>
            <a:p>
              <a:pPr lvl="0" algn="just"/>
              <a:r>
                <a:rPr lang="zh-CN" altLang="en-US" sz="1000" dirty="0">
                  <a:solidFill>
                    <a:srgbClr val="000000"/>
                  </a:solidFill>
                  <a:latin typeface="Calibri" panose="020F0502020204030204"/>
                  <a:ea typeface="华文楷体" panose="02010600040101010101" charset="-122"/>
                </a:rPr>
                <a:t>红 </a:t>
              </a:r>
              <a:r>
                <a:rPr lang="en-US" altLang="zh-CN" sz="1000" dirty="0">
                  <a:solidFill>
                    <a:srgbClr val="000000"/>
                  </a:solidFill>
                  <a:latin typeface="Calibri" panose="020F0502020204030204"/>
                  <a:ea typeface="华文楷体" panose="02010600040101010101" charset="-122"/>
                </a:rPr>
                <a:t>122,28,0</a:t>
              </a:r>
              <a:endParaRPr lang="zh-CN" altLang="en-US" sz="1000" dirty="0">
                <a:solidFill>
                  <a:srgbClr val="000000"/>
                </a:solidFill>
                <a:latin typeface="Calibri" panose="020F0502020204030204"/>
                <a:ea typeface="华文楷体" panose="02010600040101010101" charset="-122"/>
              </a:endParaRPr>
            </a:p>
          </p:txBody>
        </p:sp>
        <p:sp>
          <p:nvSpPr>
            <p:cNvPr id="1029" name="矩形 8"/>
            <p:cNvSpPr/>
            <p:nvPr/>
          </p:nvSpPr>
          <p:spPr>
            <a:xfrm>
              <a:off x="1256799" y="725558"/>
              <a:ext cx="503672" cy="287365"/>
            </a:xfrm>
            <a:prstGeom prst="rect">
              <a:avLst/>
            </a:prstGeom>
            <a:solidFill>
              <a:srgbClr val="A68130"/>
            </a:solidFill>
            <a:ln w="9525">
              <a:noFill/>
            </a:ln>
          </p:spPr>
          <p:txBody>
            <a:bodyPr anchor="ctr"/>
            <a:lstStyle/>
            <a:p>
              <a:pPr lvl="0" algn="just"/>
              <a:endParaRPr lang="zh-CN" altLang="en-US" sz="1000" b="1">
                <a:solidFill>
                  <a:srgbClr val="FFFFFF"/>
                </a:solidFill>
                <a:latin typeface="Calibri" panose="020F0502020204030204"/>
                <a:ea typeface="华文楷体" panose="02010600040101010101" charset="-122"/>
              </a:endParaRPr>
            </a:p>
          </p:txBody>
        </p:sp>
        <p:sp>
          <p:nvSpPr>
            <p:cNvPr id="1030" name="矩形 9"/>
            <p:cNvSpPr/>
            <p:nvPr/>
          </p:nvSpPr>
          <p:spPr>
            <a:xfrm>
              <a:off x="0" y="725558"/>
              <a:ext cx="1221843" cy="287365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54000" rIns="18000" anchor="ctr"/>
            <a:lstStyle/>
            <a:p>
              <a:pPr lvl="0" algn="just"/>
              <a:r>
                <a:rPr lang="zh-CN" altLang="en-US" sz="1000" dirty="0">
                  <a:solidFill>
                    <a:srgbClr val="000000"/>
                  </a:solidFill>
                  <a:latin typeface="Calibri" panose="020F0502020204030204"/>
                  <a:ea typeface="华文楷体" panose="02010600040101010101" charset="-122"/>
                </a:rPr>
                <a:t>金 </a:t>
              </a:r>
              <a:r>
                <a:rPr lang="en-US" altLang="zh-CN" sz="1000" dirty="0">
                  <a:solidFill>
                    <a:srgbClr val="000000"/>
                  </a:solidFill>
                  <a:latin typeface="Calibri" panose="020F0502020204030204"/>
                  <a:ea typeface="华文楷体" panose="02010600040101010101" charset="-122"/>
                </a:rPr>
                <a:t>166,129,48</a:t>
              </a:r>
              <a:endParaRPr lang="zh-CN" altLang="en-US" sz="1000" dirty="0">
                <a:solidFill>
                  <a:srgbClr val="000000"/>
                </a:solidFill>
                <a:latin typeface="Calibri" panose="020F0502020204030204"/>
                <a:ea typeface="华文楷体" panose="02010600040101010101" charset="-122"/>
              </a:endParaRPr>
            </a:p>
          </p:txBody>
        </p:sp>
        <p:sp>
          <p:nvSpPr>
            <p:cNvPr id="1031" name="矩形 10"/>
            <p:cNvSpPr/>
            <p:nvPr/>
          </p:nvSpPr>
          <p:spPr>
            <a:xfrm>
              <a:off x="1256799" y="1084368"/>
              <a:ext cx="503672" cy="288953"/>
            </a:xfrm>
            <a:prstGeom prst="rect">
              <a:avLst/>
            </a:prstGeom>
            <a:solidFill>
              <a:srgbClr val="BFBFBF"/>
            </a:solidFill>
            <a:ln w="9525">
              <a:noFill/>
            </a:ln>
          </p:spPr>
          <p:txBody>
            <a:bodyPr anchor="ctr"/>
            <a:lstStyle/>
            <a:p>
              <a:pPr lvl="0" algn="just"/>
              <a:endParaRPr lang="zh-CN" altLang="en-US" sz="1000" b="1">
                <a:solidFill>
                  <a:srgbClr val="FFFFFF"/>
                </a:solidFill>
                <a:latin typeface="Calibri" panose="020F0502020204030204"/>
                <a:ea typeface="华文楷体" panose="02010600040101010101" charset="-122"/>
              </a:endParaRPr>
            </a:p>
          </p:txBody>
        </p:sp>
        <p:sp>
          <p:nvSpPr>
            <p:cNvPr id="1032" name="矩形 12"/>
            <p:cNvSpPr/>
            <p:nvPr/>
          </p:nvSpPr>
          <p:spPr>
            <a:xfrm>
              <a:off x="0" y="1084368"/>
              <a:ext cx="1221843" cy="288953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54000" rIns="18000" anchor="ctr"/>
            <a:lstStyle/>
            <a:p>
              <a:pPr lvl="0" algn="just"/>
              <a:r>
                <a:rPr lang="zh-CN" altLang="en-US" sz="1000" dirty="0">
                  <a:solidFill>
                    <a:srgbClr val="000000"/>
                  </a:solidFill>
                  <a:latin typeface="Calibri" panose="020F0502020204030204"/>
                  <a:ea typeface="华文楷体" panose="02010600040101010101" charset="-122"/>
                </a:rPr>
                <a:t>灰 </a:t>
              </a:r>
              <a:r>
                <a:rPr lang="en-US" altLang="zh-CN" sz="1000" dirty="0">
                  <a:solidFill>
                    <a:srgbClr val="000000"/>
                  </a:solidFill>
                  <a:latin typeface="Calibri" panose="020F0502020204030204"/>
                  <a:ea typeface="华文楷体" panose="02010600040101010101" charset="-122"/>
                </a:rPr>
                <a:t>25%</a:t>
              </a:r>
              <a:endParaRPr lang="zh-CN" altLang="en-US" sz="1000" dirty="0">
                <a:solidFill>
                  <a:srgbClr val="000000"/>
                </a:solidFill>
                <a:latin typeface="Calibri" panose="020F0502020204030204"/>
                <a:ea typeface="华文楷体" panose="02010600040101010101" charset="-122"/>
              </a:endParaRPr>
            </a:p>
          </p:txBody>
        </p:sp>
        <p:sp>
          <p:nvSpPr>
            <p:cNvPr id="1033" name="矩形 13"/>
            <p:cNvSpPr/>
            <p:nvPr/>
          </p:nvSpPr>
          <p:spPr>
            <a:xfrm>
              <a:off x="1256799" y="1444765"/>
              <a:ext cx="503672" cy="288953"/>
            </a:xfrm>
            <a:prstGeom prst="rect">
              <a:avLst/>
            </a:prstGeom>
            <a:solidFill>
              <a:srgbClr val="FF0000"/>
            </a:solidFill>
            <a:ln w="9525">
              <a:noFill/>
            </a:ln>
          </p:spPr>
          <p:txBody>
            <a:bodyPr anchor="ctr"/>
            <a:lstStyle/>
            <a:p>
              <a:pPr lvl="0" algn="just"/>
              <a:endParaRPr lang="zh-CN" altLang="en-US" sz="1000" b="1">
                <a:solidFill>
                  <a:srgbClr val="FFFFFF"/>
                </a:solidFill>
                <a:latin typeface="Calibri" panose="020F0502020204030204"/>
                <a:ea typeface="华文楷体" panose="02010600040101010101" charset="-122"/>
              </a:endParaRPr>
            </a:p>
          </p:txBody>
        </p:sp>
        <p:sp>
          <p:nvSpPr>
            <p:cNvPr id="1034" name="矩形 14"/>
            <p:cNvSpPr/>
            <p:nvPr/>
          </p:nvSpPr>
          <p:spPr>
            <a:xfrm>
              <a:off x="0" y="1444765"/>
              <a:ext cx="1221843" cy="288953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54000" rIns="18000" anchor="ctr"/>
            <a:lstStyle/>
            <a:p>
              <a:pPr lvl="0" algn="just"/>
              <a:r>
                <a:rPr lang="zh-CN" altLang="en-US" sz="1000" dirty="0">
                  <a:solidFill>
                    <a:srgbClr val="000000"/>
                  </a:solidFill>
                  <a:latin typeface="Calibri" panose="020F0502020204030204"/>
                  <a:ea typeface="华文楷体" panose="02010600040101010101" charset="-122"/>
                </a:rPr>
                <a:t>红 </a:t>
              </a:r>
              <a:r>
                <a:rPr lang="en-US" altLang="zh-CN" sz="1000" dirty="0">
                  <a:solidFill>
                    <a:srgbClr val="000000"/>
                  </a:solidFill>
                  <a:latin typeface="Calibri" panose="020F0502020204030204"/>
                  <a:ea typeface="华文楷体" panose="02010600040101010101" charset="-122"/>
                </a:rPr>
                <a:t>255,0,0</a:t>
              </a:r>
              <a:endParaRPr lang="zh-CN" altLang="en-US" sz="1000" dirty="0">
                <a:solidFill>
                  <a:srgbClr val="000000"/>
                </a:solidFill>
                <a:latin typeface="Calibri" panose="020F0502020204030204"/>
                <a:ea typeface="华文楷体" panose="02010600040101010101" charset="-122"/>
              </a:endParaRPr>
            </a:p>
          </p:txBody>
        </p:sp>
        <p:sp>
          <p:nvSpPr>
            <p:cNvPr id="1035" name="矩形 15"/>
            <p:cNvSpPr/>
            <p:nvPr/>
          </p:nvSpPr>
          <p:spPr>
            <a:xfrm>
              <a:off x="1256799" y="1805163"/>
              <a:ext cx="503672" cy="287365"/>
            </a:xfrm>
            <a:prstGeom prst="rect">
              <a:avLst/>
            </a:prstGeom>
            <a:solidFill>
              <a:srgbClr val="0070C0"/>
            </a:solidFill>
            <a:ln w="9525">
              <a:noFill/>
            </a:ln>
          </p:spPr>
          <p:txBody>
            <a:bodyPr anchor="ctr"/>
            <a:lstStyle/>
            <a:p>
              <a:pPr lvl="0" algn="just"/>
              <a:endParaRPr lang="zh-CN" altLang="en-US" sz="1000" b="1">
                <a:solidFill>
                  <a:srgbClr val="FFFFFF"/>
                </a:solidFill>
                <a:latin typeface="Calibri" panose="020F0502020204030204"/>
                <a:ea typeface="华文楷体" panose="02010600040101010101" charset="-122"/>
              </a:endParaRPr>
            </a:p>
          </p:txBody>
        </p:sp>
        <p:sp>
          <p:nvSpPr>
            <p:cNvPr id="1036" name="矩形 16"/>
            <p:cNvSpPr/>
            <p:nvPr/>
          </p:nvSpPr>
          <p:spPr>
            <a:xfrm>
              <a:off x="0" y="1805163"/>
              <a:ext cx="1221843" cy="287365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54000" rIns="18000" anchor="ctr"/>
            <a:lstStyle/>
            <a:p>
              <a:pPr lvl="0" algn="just"/>
              <a:r>
                <a:rPr lang="zh-CN" altLang="en-US" sz="1000" dirty="0">
                  <a:solidFill>
                    <a:srgbClr val="000000"/>
                  </a:solidFill>
                  <a:latin typeface="Calibri" panose="020F0502020204030204"/>
                  <a:ea typeface="华文楷体" panose="02010600040101010101" charset="-122"/>
                </a:rPr>
                <a:t>蓝 </a:t>
              </a:r>
              <a:r>
                <a:rPr lang="en-US" altLang="zh-CN" sz="1000" dirty="0">
                  <a:solidFill>
                    <a:srgbClr val="000000"/>
                  </a:solidFill>
                  <a:latin typeface="Calibri" panose="020F0502020204030204"/>
                  <a:ea typeface="华文楷体" panose="02010600040101010101" charset="-122"/>
                </a:rPr>
                <a:t>0,112,192</a:t>
              </a:r>
              <a:endParaRPr lang="zh-CN" altLang="en-US" sz="1000" dirty="0">
                <a:solidFill>
                  <a:srgbClr val="000000"/>
                </a:solidFill>
                <a:latin typeface="Calibri" panose="020F0502020204030204"/>
                <a:ea typeface="华文楷体" panose="02010600040101010101" charset="-122"/>
              </a:endParaRPr>
            </a:p>
          </p:txBody>
        </p:sp>
        <p:sp>
          <p:nvSpPr>
            <p:cNvPr id="1037" name="矩形 17"/>
            <p:cNvSpPr/>
            <p:nvPr/>
          </p:nvSpPr>
          <p:spPr>
            <a:xfrm>
              <a:off x="1256799" y="2165560"/>
              <a:ext cx="503672" cy="287366"/>
            </a:xfrm>
            <a:prstGeom prst="rect">
              <a:avLst/>
            </a:prstGeom>
            <a:solidFill>
              <a:srgbClr val="333333"/>
            </a:solidFill>
            <a:ln w="9525">
              <a:noFill/>
            </a:ln>
          </p:spPr>
          <p:txBody>
            <a:bodyPr anchor="ctr"/>
            <a:lstStyle/>
            <a:p>
              <a:pPr lvl="0" algn="just"/>
              <a:endParaRPr lang="zh-CN" altLang="en-US" sz="1000" b="1">
                <a:solidFill>
                  <a:srgbClr val="FFFFFF"/>
                </a:solidFill>
                <a:latin typeface="Calibri" panose="020F0502020204030204"/>
                <a:ea typeface="华文楷体" panose="02010600040101010101" charset="-122"/>
              </a:endParaRPr>
            </a:p>
          </p:txBody>
        </p:sp>
        <p:sp>
          <p:nvSpPr>
            <p:cNvPr id="1038" name="矩形 18"/>
            <p:cNvSpPr/>
            <p:nvPr/>
          </p:nvSpPr>
          <p:spPr>
            <a:xfrm>
              <a:off x="0" y="2165560"/>
              <a:ext cx="1221843" cy="287366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54000" rIns="18000" anchor="ctr"/>
            <a:lstStyle/>
            <a:p>
              <a:pPr lvl="0" algn="just"/>
              <a:r>
                <a:rPr lang="zh-CN" altLang="en-US" sz="1000" dirty="0">
                  <a:solidFill>
                    <a:srgbClr val="000000"/>
                  </a:solidFill>
                  <a:latin typeface="Calibri" panose="020F0502020204030204"/>
                  <a:ea typeface="华文楷体" panose="02010600040101010101" charset="-122"/>
                </a:rPr>
                <a:t>黑 </a:t>
              </a:r>
              <a:r>
                <a:rPr lang="en-US" altLang="zh-CN" sz="1000" dirty="0">
                  <a:solidFill>
                    <a:srgbClr val="000000"/>
                  </a:solidFill>
                  <a:latin typeface="Calibri" panose="020F0502020204030204"/>
                  <a:ea typeface="华文楷体" panose="02010600040101010101" charset="-122"/>
                </a:rPr>
                <a:t>51,51,51</a:t>
              </a:r>
              <a:endParaRPr lang="zh-CN" altLang="en-US" sz="1000" dirty="0">
                <a:solidFill>
                  <a:srgbClr val="000000"/>
                </a:solidFill>
                <a:latin typeface="Calibri" panose="020F0502020204030204"/>
                <a:ea typeface="华文楷体" panose="02010600040101010101" charset="-122"/>
              </a:endParaRPr>
            </a:p>
          </p:txBody>
        </p:sp>
        <p:sp>
          <p:nvSpPr>
            <p:cNvPr id="1039" name="矩形 19"/>
            <p:cNvSpPr/>
            <p:nvPr/>
          </p:nvSpPr>
          <p:spPr>
            <a:xfrm>
              <a:off x="0" y="0"/>
              <a:ext cx="1221843" cy="287366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18000" rIns="18000" anchor="ctr"/>
            <a:lstStyle/>
            <a:p>
              <a:pPr lvl="0" algn="just"/>
              <a:r>
                <a:rPr lang="zh-CN" altLang="en-US" sz="1400" b="1" dirty="0">
                  <a:solidFill>
                    <a:srgbClr val="000000"/>
                  </a:solidFill>
                  <a:latin typeface="Calibri" panose="020F0502020204030204"/>
                  <a:ea typeface="华文楷体" panose="02010600040101010101" charset="-122"/>
                </a:rPr>
                <a:t>推荐使用颜色</a:t>
              </a:r>
              <a:endParaRPr lang="zh-CN" altLang="en-US" sz="1400" b="1" dirty="0">
                <a:solidFill>
                  <a:srgbClr val="000000"/>
                </a:solidFill>
                <a:latin typeface="Calibri" panose="020F0502020204030204"/>
                <a:ea typeface="华文楷体" panose="02010600040101010101" charset="-122"/>
              </a:endParaRPr>
            </a:p>
          </p:txBody>
        </p:sp>
        <p:sp>
          <p:nvSpPr>
            <p:cNvPr id="1040" name="矩形 20"/>
            <p:cNvSpPr/>
            <p:nvPr/>
          </p:nvSpPr>
          <p:spPr>
            <a:xfrm>
              <a:off x="1258387" y="2525958"/>
              <a:ext cx="503673" cy="287365"/>
            </a:xfrm>
            <a:prstGeom prst="rect">
              <a:avLst/>
            </a:prstGeom>
            <a:solidFill>
              <a:srgbClr val="FFF7D6"/>
            </a:solidFill>
            <a:ln w="9525">
              <a:noFill/>
            </a:ln>
          </p:spPr>
          <p:txBody>
            <a:bodyPr anchor="ctr"/>
            <a:lstStyle/>
            <a:p>
              <a:pPr lvl="0" algn="just"/>
              <a:endParaRPr lang="zh-CN" altLang="en-US" sz="1000" b="1">
                <a:solidFill>
                  <a:srgbClr val="FFFFFF"/>
                </a:solidFill>
                <a:latin typeface="Calibri" panose="020F0502020204030204"/>
                <a:ea typeface="华文楷体" panose="02010600040101010101" charset="-122"/>
              </a:endParaRPr>
            </a:p>
          </p:txBody>
        </p:sp>
        <p:sp>
          <p:nvSpPr>
            <p:cNvPr id="1041" name="矩形 21"/>
            <p:cNvSpPr/>
            <p:nvPr/>
          </p:nvSpPr>
          <p:spPr>
            <a:xfrm>
              <a:off x="1589" y="2525958"/>
              <a:ext cx="1221842" cy="287365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54000" rIns="18000" anchor="ctr"/>
            <a:lstStyle/>
            <a:p>
              <a:pPr lvl="0" algn="just"/>
              <a:r>
                <a:rPr lang="zh-CN" altLang="en-US" sz="1000" dirty="0">
                  <a:solidFill>
                    <a:srgbClr val="000000"/>
                  </a:solidFill>
                  <a:latin typeface="Calibri" panose="020F0502020204030204"/>
                  <a:ea typeface="华文楷体" panose="02010600040101010101" charset="-122"/>
                </a:rPr>
                <a:t>乳白 </a:t>
              </a:r>
              <a:r>
                <a:rPr lang="en-US" altLang="zh-CN" sz="1000" dirty="0">
                  <a:solidFill>
                    <a:srgbClr val="000000"/>
                  </a:solidFill>
                  <a:latin typeface="Calibri" panose="020F0502020204030204"/>
                  <a:ea typeface="华文楷体" panose="02010600040101010101" charset="-122"/>
                </a:rPr>
                <a:t>255,247,214</a:t>
              </a:r>
              <a:endParaRPr lang="zh-CN" altLang="en-US" sz="1000" dirty="0">
                <a:solidFill>
                  <a:srgbClr val="000000"/>
                </a:solidFill>
                <a:latin typeface="Calibri" panose="020F0502020204030204"/>
                <a:ea typeface="华文楷体" panose="02010600040101010101" charset="-122"/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hf sldNum="0" hdr="0" ftr="0" dt="0"/>
  <p:txStyles>
    <p:titleStyle>
      <a:lvl1pPr algn="l" defTabSz="913765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3765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.xml"/><Relationship Id="rId7" Type="http://schemas.openxmlformats.org/officeDocument/2006/relationships/slideLayout" Target="../slideLayouts/slideLayout4.xml"/><Relationship Id="rId6" Type="http://schemas.openxmlformats.org/officeDocument/2006/relationships/tags" Target="../tags/tag4.xml"/><Relationship Id="rId5" Type="http://schemas.openxmlformats.org/officeDocument/2006/relationships/tags" Target="../tags/tag3.xml"/><Relationship Id="rId4" Type="http://schemas.openxmlformats.org/officeDocument/2006/relationships/image" Target="../media/image4.jpeg"/><Relationship Id="rId3" Type="http://schemas.openxmlformats.org/officeDocument/2006/relationships/tags" Target="../tags/tag2.xml"/><Relationship Id="rId2" Type="http://schemas.openxmlformats.org/officeDocument/2006/relationships/image" Target="../media/image3.jpeg"/><Relationship Id="rId1" Type="http://schemas.openxmlformats.org/officeDocument/2006/relationships/tags" Target="../tags/tag1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.png"/><Relationship Id="rId8" Type="http://schemas.openxmlformats.org/officeDocument/2006/relationships/image" Target="../media/image2.svg"/><Relationship Id="rId7" Type="http://schemas.openxmlformats.org/officeDocument/2006/relationships/image" Target="../media/image10.png"/><Relationship Id="rId6" Type="http://schemas.openxmlformats.org/officeDocument/2006/relationships/image" Target="../media/image1.svg"/><Relationship Id="rId5" Type="http://schemas.openxmlformats.org/officeDocument/2006/relationships/image" Target="../media/image9.png"/><Relationship Id="rId4" Type="http://schemas.openxmlformats.org/officeDocument/2006/relationships/image" Target="../media/image8.jpeg"/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3" Type="http://schemas.openxmlformats.org/officeDocument/2006/relationships/slideLayout" Target="../slideLayouts/slideLayout4.xml"/><Relationship Id="rId12" Type="http://schemas.openxmlformats.org/officeDocument/2006/relationships/image" Target="../media/image4.svg"/><Relationship Id="rId11" Type="http://schemas.openxmlformats.org/officeDocument/2006/relationships/image" Target="../media/image12.png"/><Relationship Id="rId10" Type="http://schemas.openxmlformats.org/officeDocument/2006/relationships/image" Target="../media/image3.svg"/><Relationship Id="rId1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6.png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文本框 2"/>
          <p:cNvSpPr txBox="1"/>
          <p:nvPr/>
        </p:nvSpPr>
        <p:spPr>
          <a:xfrm>
            <a:off x="5205413" y="4538980"/>
            <a:ext cx="1780540" cy="39878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sz="2000" dirty="0">
                <a:solidFill>
                  <a:srgbClr val="40404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2022</a:t>
            </a:r>
            <a:r>
              <a:rPr lang="zh-CN" altLang="en-US" sz="2000" dirty="0">
                <a:solidFill>
                  <a:srgbClr val="40404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年</a:t>
            </a:r>
            <a:r>
              <a:rPr lang="en-US" altLang="zh-CN" sz="2000" dirty="0">
                <a:solidFill>
                  <a:srgbClr val="40404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1</a:t>
            </a:r>
            <a:r>
              <a:rPr lang="zh-CN" altLang="en-US" sz="2000" dirty="0">
                <a:solidFill>
                  <a:srgbClr val="40404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月</a:t>
            </a:r>
            <a:r>
              <a:rPr lang="en-US" altLang="zh-CN" sz="2000" dirty="0">
                <a:solidFill>
                  <a:srgbClr val="40404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10</a:t>
            </a:r>
            <a:r>
              <a:rPr lang="zh-CN" altLang="en-US" sz="2000" dirty="0">
                <a:solidFill>
                  <a:srgbClr val="40404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日</a:t>
            </a:r>
            <a:endParaRPr lang="zh-CN" altLang="en-US" sz="2000" dirty="0">
              <a:solidFill>
                <a:srgbClr val="404040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  <p:sp>
        <p:nvSpPr>
          <p:cNvPr id="11266" name="文本框 3"/>
          <p:cNvSpPr txBox="1"/>
          <p:nvPr/>
        </p:nvSpPr>
        <p:spPr>
          <a:xfrm>
            <a:off x="2064385" y="2086922"/>
            <a:ext cx="8228965" cy="153162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3600" b="1" dirty="0">
                <a:solidFill>
                  <a:srgbClr val="404040"/>
                </a:solidFill>
                <a:latin typeface="华文楷体" panose="02010600040101010101" charset="-122"/>
                <a:ea typeface="华文楷体" panose="02010600040101010101" charset="-122"/>
                <a:sym typeface="Calibri" panose="020F0502020204030204" pitchFamily="34" charset="0"/>
              </a:rPr>
              <a:t>创业黑马集团</a:t>
            </a:r>
            <a:endParaRPr lang="zh-CN" altLang="en-US" sz="3600" b="1" dirty="0">
              <a:solidFill>
                <a:srgbClr val="404040"/>
              </a:solidFill>
              <a:latin typeface="华文楷体" panose="02010600040101010101" charset="-122"/>
              <a:ea typeface="华文楷体" panose="02010600040101010101" charset="-122"/>
              <a:sym typeface="Calibri" panose="020F0502020204030204" pitchFamily="34" charset="0"/>
            </a:endParaRPr>
          </a:p>
          <a:p>
            <a:pPr algn="ctr">
              <a:lnSpc>
                <a:spcPct val="130000"/>
              </a:lnSpc>
            </a:pPr>
            <a:r>
              <a:rPr lang="zh-CN" altLang="en-US" sz="3600" b="1" dirty="0">
                <a:solidFill>
                  <a:srgbClr val="404040"/>
                </a:solidFill>
                <a:latin typeface="华文楷体" panose="02010600040101010101" charset="-122"/>
                <a:ea typeface="华文楷体" panose="02010600040101010101" charset="-122"/>
                <a:sym typeface="Calibri" panose="020F0502020204030204" pitchFamily="34" charset="0"/>
              </a:rPr>
              <a:t>加速云企业版建设规划</a:t>
            </a:r>
            <a:endParaRPr lang="zh-CN" altLang="en-US" sz="3600" b="1" dirty="0">
              <a:solidFill>
                <a:srgbClr val="404040"/>
              </a:solidFill>
              <a:latin typeface="华文楷体" panose="02010600040101010101" charset="-122"/>
              <a:ea typeface="华文楷体" panose="02010600040101010101" charset="-122"/>
              <a:sym typeface="Calibri" panose="020F050202020403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6090" y="398780"/>
            <a:ext cx="1136650" cy="62865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5805" y="812975"/>
            <a:ext cx="9540000" cy="432000"/>
          </a:xfrm>
        </p:spPr>
        <p:txBody>
          <a:bodyPr/>
          <a:p>
            <a:r>
              <a:rPr lang="zh-CN" altLang="en-US"/>
              <a:t>工具传达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30400" y="1600200"/>
            <a:ext cx="7620000" cy="4953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5805" y="812975"/>
            <a:ext cx="9540000" cy="432000"/>
          </a:xfrm>
        </p:spPr>
        <p:txBody>
          <a:bodyPr/>
          <a:p>
            <a:r>
              <a:rPr lang="zh-CN" altLang="en-US"/>
              <a:t>价值倍增</a:t>
            </a:r>
            <a:endParaRPr lang="zh-CN" altLang="en-US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ph idx="1"/>
            <p:custDataLst>
              <p:tags r:id="rId1"/>
            </p:custDataLst>
          </p:nvPr>
        </p:nvGraphicFramePr>
        <p:xfrm>
          <a:off x="575805" y="1607830"/>
          <a:ext cx="10741025" cy="24974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41025"/>
              </a:tblGrid>
              <a:tr h="494665">
                <a:tc>
                  <a:txBody>
                    <a:bodyPr/>
                    <a:p>
                      <a:pPr algn="ctr"/>
                      <a:r>
                        <a:rPr lang="en-US" altLang="zh-CN" dirty="0">
                          <a:latin typeface="微软雅黑" charset="-122"/>
                          <a:ea typeface="微软雅黑" charset="-122"/>
                        </a:rPr>
                        <a:t>           </a:t>
                      </a:r>
                      <a:r>
                        <a:rPr lang="zh-CN" altLang="en-US" dirty="0">
                          <a:latin typeface="微软雅黑" charset="-122"/>
                          <a:ea typeface="微软雅黑" charset="-122"/>
                        </a:rPr>
                        <a:t>功能清单</a:t>
                      </a:r>
                      <a:endParaRPr lang="zh-CN" altLang="en-US" dirty="0">
                        <a:latin typeface="微软雅黑" charset="-122"/>
                        <a:ea typeface="微软雅黑" charset="-122"/>
                      </a:endParaRPr>
                    </a:p>
                  </a:txBody>
                  <a:tcPr/>
                </a:tc>
              </a:tr>
              <a:tr h="495300">
                <a:tc>
                  <a:txBody>
                    <a:bodyPr/>
                    <a:p>
                      <a:r>
                        <a:rPr lang="zh-CN" altLang="en-US" sz="1400" b="1" dirty="0">
                          <a:latin typeface="微软雅黑" charset="-122"/>
                          <a:ea typeface="微软雅黑" charset="-122"/>
                        </a:rPr>
                        <a:t>管理价值</a:t>
                      </a:r>
                      <a:r>
                        <a:rPr lang="zh-CN" altLang="en-US" sz="1400" dirty="0">
                          <a:latin typeface="微软雅黑" charset="-122"/>
                          <a:ea typeface="微软雅黑" charset="-122"/>
                        </a:rPr>
                        <a:t>（战略传达、过程监控、数据留存、团队升级）</a:t>
                      </a:r>
                      <a:endParaRPr lang="zh-CN" altLang="en-US" sz="1400" dirty="0">
                        <a:latin typeface="微软雅黑" charset="-122"/>
                        <a:ea typeface="微软雅黑" charset="-122"/>
                      </a:endParaRPr>
                    </a:p>
                  </a:txBody>
                  <a:tcPr/>
                </a:tc>
              </a:tr>
              <a:tr h="51816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 b="1" dirty="0">
                          <a:latin typeface="微软雅黑" charset="-122"/>
                          <a:ea typeface="微软雅黑" charset="-122"/>
                          <a:sym typeface="+mn-ea"/>
                        </a:rPr>
                        <a:t>员工价值</a:t>
                      </a:r>
                      <a:r>
                        <a:rPr lang="zh-CN" altLang="en-US" sz="1400" dirty="0">
                          <a:latin typeface="微软雅黑" charset="-122"/>
                          <a:ea typeface="微软雅黑" charset="-122"/>
                          <a:sym typeface="+mn-ea"/>
                        </a:rPr>
                        <a:t>（效率提升、目标管理、个人成长）</a:t>
                      </a:r>
                      <a:endParaRPr lang="zh-CN" altLang="en-US" sz="1400" dirty="0">
                        <a:latin typeface="微软雅黑" charset="-122"/>
                        <a:ea typeface="微软雅黑" charset="-122"/>
                        <a:sym typeface="+mn-ea"/>
                      </a:endParaRPr>
                    </a:p>
                    <a:p>
                      <a:pPr>
                        <a:buNone/>
                      </a:pPr>
                      <a:endParaRPr lang="zh-CN" altLang="en-US" sz="1400" dirty="0">
                        <a:latin typeface="微软雅黑" charset="-122"/>
                        <a:ea typeface="微软雅黑" charset="-122"/>
                      </a:endParaRPr>
                    </a:p>
                  </a:txBody>
                  <a:tcPr/>
                </a:tc>
              </a:tr>
              <a:tr h="494665">
                <a:tc>
                  <a:txBody>
                    <a:bodyPr/>
                    <a:p>
                      <a:r>
                        <a:rPr lang="zh-CN" altLang="en-US" sz="1400" b="1" dirty="0">
                          <a:latin typeface="微软雅黑" charset="-122"/>
                          <a:ea typeface="微软雅黑" charset="-122"/>
                        </a:rPr>
                        <a:t>业务价值</a:t>
                      </a:r>
                      <a:r>
                        <a:rPr lang="zh-CN" altLang="en-US" sz="1400" dirty="0">
                          <a:latin typeface="微软雅黑" charset="-122"/>
                          <a:ea typeface="微软雅黑" charset="-122"/>
                        </a:rPr>
                        <a:t>（团队熟练度提升、团队稳定性提升）</a:t>
                      </a:r>
                      <a:endParaRPr lang="zh-CN" altLang="en-US" sz="1400" dirty="0">
                        <a:latin typeface="微软雅黑" charset="-122"/>
                        <a:ea typeface="微软雅黑" charset="-122"/>
                      </a:endParaRPr>
                    </a:p>
                  </a:txBody>
                  <a:tcPr/>
                </a:tc>
              </a:tr>
              <a:tr h="494666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 b="1" dirty="0">
                          <a:latin typeface="微软雅黑" charset="-122"/>
                          <a:ea typeface="微软雅黑" charset="-122"/>
                          <a:sym typeface="+mn-ea"/>
                        </a:rPr>
                        <a:t>数据价值</a:t>
                      </a:r>
                      <a:r>
                        <a:rPr lang="zh-CN" altLang="en-US" sz="1400" dirty="0">
                          <a:latin typeface="微软雅黑" charset="-122"/>
                          <a:ea typeface="微软雅黑" charset="-122"/>
                          <a:sym typeface="+mn-ea"/>
                        </a:rPr>
                        <a:t>（基础数据、学习数据、产品数据、知识数据、业务数据</a:t>
                      </a:r>
                      <a:r>
                        <a:rPr lang="en-US" altLang="zh-CN" sz="1400" dirty="0">
                          <a:latin typeface="微软雅黑" charset="-122"/>
                          <a:ea typeface="微软雅黑" charset="-122"/>
                          <a:sym typeface="+mn-ea"/>
                        </a:rPr>
                        <a:t>......</a:t>
                      </a:r>
                      <a:r>
                        <a:rPr lang="zh-CN" altLang="en-US" sz="1400" dirty="0">
                          <a:latin typeface="微软雅黑" charset="-122"/>
                          <a:ea typeface="微软雅黑" charset="-122"/>
                          <a:sym typeface="+mn-ea"/>
                        </a:rPr>
                        <a:t>）</a:t>
                      </a:r>
                      <a:endParaRPr lang="zh-CN" altLang="en-US" sz="1400" dirty="0">
                        <a:latin typeface="微软雅黑" charset="-122"/>
                        <a:ea typeface="微软雅黑" charset="-122"/>
                        <a:sym typeface="+mn-ea"/>
                      </a:endParaRPr>
                    </a:p>
                    <a:p>
                      <a:pPr>
                        <a:buNone/>
                      </a:pPr>
                      <a:endParaRPr lang="zh-CN" altLang="en-US" sz="1400" dirty="0">
                        <a:latin typeface="微软雅黑" charset="-122"/>
                        <a:ea typeface="微软雅黑" charset="-122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5805" y="812975"/>
            <a:ext cx="9540000" cy="432000"/>
          </a:xfrm>
        </p:spPr>
        <p:txBody>
          <a:bodyPr/>
          <a:p>
            <a:r>
              <a:rPr lang="zh-CN" altLang="en-US"/>
              <a:t>价值倍增</a:t>
            </a:r>
            <a:endParaRPr lang="zh-CN" altLang="en-US"/>
          </a:p>
        </p:txBody>
      </p:sp>
      <p:pic>
        <p:nvPicPr>
          <p:cNvPr id="3" name="图片 2" descr="价值倍增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18285" y="1437640"/>
            <a:ext cx="8242300" cy="526542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3119438" y="1224280"/>
            <a:ext cx="59531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800" b="1">
                <a:latin typeface="Hiragino Sans GB W6" panose="020B0300000000000000" charset="-122"/>
                <a:ea typeface="Hiragino Sans GB W6" panose="020B0300000000000000" charset="-122"/>
                <a:sym typeface="+mn-ea"/>
              </a:rPr>
              <a:t>传统企业培训的问题及痛点</a:t>
            </a:r>
            <a:endParaRPr lang="zh-CN" altLang="en-US" sz="2800" b="1">
              <a:latin typeface="Hiragino Sans GB W6" panose="020B0300000000000000" charset="-122"/>
              <a:ea typeface="Hiragino Sans GB W6" panose="020B0300000000000000" charset="-122"/>
              <a:sym typeface="+mn-ea"/>
            </a:endParaRPr>
          </a:p>
        </p:txBody>
      </p:sp>
      <p:pic>
        <p:nvPicPr>
          <p:cNvPr id="3" name="图片 2" descr="8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 cstate="screen"/>
          <a:stretch>
            <a:fillRect/>
          </a:stretch>
        </p:blipFill>
        <p:spPr>
          <a:xfrm>
            <a:off x="660400" y="1986280"/>
            <a:ext cx="5313680" cy="2724150"/>
          </a:xfrm>
          <a:prstGeom prst="rect">
            <a:avLst/>
          </a:prstGeom>
        </p:spPr>
      </p:pic>
      <p:pic>
        <p:nvPicPr>
          <p:cNvPr id="4" name="图片 3" descr="10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 cstate="screen"/>
          <a:stretch>
            <a:fillRect/>
          </a:stretch>
        </p:blipFill>
        <p:spPr>
          <a:xfrm>
            <a:off x="6202045" y="1986280"/>
            <a:ext cx="5313680" cy="2724150"/>
          </a:xfrm>
          <a:prstGeom prst="rect">
            <a:avLst/>
          </a:prstGeom>
        </p:spPr>
      </p:pic>
      <p:sp>
        <p:nvSpPr>
          <p:cNvPr id="83" name="文本框 82"/>
          <p:cNvSpPr txBox="1"/>
          <p:nvPr>
            <p:custDataLst>
              <p:tags r:id="rId5"/>
            </p:custDataLst>
          </p:nvPr>
        </p:nvSpPr>
        <p:spPr>
          <a:xfrm>
            <a:off x="660400" y="1986573"/>
            <a:ext cx="5314080" cy="378813"/>
          </a:xfrm>
          <a:prstGeom prst="rect">
            <a:avLst/>
          </a:prstGeom>
          <a:solidFill>
            <a:srgbClr val="000000">
              <a:alpha val="70000"/>
            </a:srgbClr>
          </a:solidFill>
        </p:spPr>
        <p:txBody>
          <a:bodyPr wrap="square" lIns="91440" tIns="45720" rIns="91440" bIns="45720" anchor="ctr">
            <a:normAutofit/>
          </a:bodyPr>
          <a:lstStyle/>
          <a:p>
            <a:pPr marL="0" indent="0" algn="ctr">
              <a:buNone/>
            </a:pPr>
            <a:r>
              <a:rPr lang="en-US" altLang="zh-CN" sz="1400">
                <a:solidFill>
                  <a:sysClr val="window" lastClr="FFFFFF"/>
                </a:solidFill>
                <a:latin typeface="微软雅黑" charset="-122"/>
                <a:ea typeface="微软雅黑" charset="-122"/>
              </a:rPr>
              <a:t>CEO/</a:t>
            </a:r>
            <a:r>
              <a:rPr lang="zh-CN" altLang="en-US" sz="1400">
                <a:solidFill>
                  <a:sysClr val="window" lastClr="FFFFFF"/>
                </a:solidFill>
                <a:latin typeface="微软雅黑" charset="-122"/>
                <a:ea typeface="微软雅黑" charset="-122"/>
              </a:rPr>
              <a:t>高管侧</a:t>
            </a:r>
            <a:endParaRPr lang="zh-CN" altLang="en-US" sz="1400">
              <a:solidFill>
                <a:sysClr val="window" lastClr="FFFFFF"/>
              </a:solidFill>
              <a:latin typeface="微软雅黑" charset="-122"/>
              <a:ea typeface="微软雅黑" charset="-122"/>
            </a:endParaRPr>
          </a:p>
        </p:txBody>
      </p:sp>
      <p:sp>
        <p:nvSpPr>
          <p:cNvPr id="103" name="文本框 102"/>
          <p:cNvSpPr txBox="1"/>
          <p:nvPr>
            <p:custDataLst>
              <p:tags r:id="rId6"/>
            </p:custDataLst>
          </p:nvPr>
        </p:nvSpPr>
        <p:spPr>
          <a:xfrm>
            <a:off x="6202178" y="1986573"/>
            <a:ext cx="5314080" cy="378813"/>
          </a:xfrm>
          <a:prstGeom prst="rect">
            <a:avLst/>
          </a:prstGeom>
          <a:solidFill>
            <a:srgbClr val="C00000">
              <a:alpha val="75000"/>
            </a:srgbClr>
          </a:solidFill>
        </p:spPr>
        <p:txBody>
          <a:bodyPr wrap="square" lIns="91440" tIns="45720" rIns="91440" bIns="45720" anchor="ctr">
            <a:normAutofit/>
          </a:bodyPr>
          <a:lstStyle>
            <a:defPPr>
              <a:defRPr lang="zh-CN"/>
            </a:defPPr>
            <a:lvl1pPr indent="0" algn="ctr">
              <a:buNone/>
              <a:defRPr sz="1400">
                <a:solidFill>
                  <a:sysClr val="window" lastClr="FFFFFF"/>
                </a:solidFill>
              </a:defRPr>
            </a:lvl1pPr>
          </a:lstStyle>
          <a:p>
            <a:r>
              <a:rPr lang="zh-CN" altLang="en-US">
                <a:latin typeface="微软雅黑" charset="-122"/>
                <a:ea typeface="微软雅黑" charset="-122"/>
              </a:rPr>
              <a:t>员工侧</a:t>
            </a:r>
            <a:endParaRPr lang="zh-CN" altLang="en-US">
              <a:latin typeface="微软雅黑" charset="-122"/>
              <a:ea typeface="微软雅黑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202045" y="4863465"/>
            <a:ext cx="259715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1400">
                <a:latin typeface="Hiragino Sans GB W3" panose="020B0300000000000000" charset="-122"/>
                <a:ea typeface="Hiragino Sans GB W3" panose="020B0300000000000000" charset="-122"/>
              </a:rPr>
              <a:t>数字化能力建设薄弱</a:t>
            </a:r>
            <a:endParaRPr lang="zh-CN" altLang="en-US" sz="1400">
              <a:latin typeface="Hiragino Sans GB W3" panose="020B0300000000000000" charset="-122"/>
              <a:ea typeface="Hiragino Sans GB W3" panose="020B0300000000000000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59765" y="4883785"/>
            <a:ext cx="259334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1400">
                <a:latin typeface="Hiragino Sans GB W3" panose="020B0300000000000000" charset="-122"/>
                <a:ea typeface="Hiragino Sans GB W3" panose="020B0300000000000000" charset="-122"/>
                <a:sym typeface="+mn-ea"/>
              </a:rPr>
              <a:t>培训认知无法闭环</a:t>
            </a:r>
            <a:endParaRPr lang="zh-CN" altLang="en-US" sz="1400">
              <a:latin typeface="Hiragino Sans GB W3" panose="020B0300000000000000" charset="-122"/>
              <a:ea typeface="Hiragino Sans GB W3" panose="020B0300000000000000" charset="-122"/>
            </a:endParaRPr>
          </a:p>
          <a:p>
            <a:pPr algn="ctr"/>
            <a:endParaRPr lang="zh-CN" altLang="en-US" sz="1400">
              <a:latin typeface="Hiragino Sans GB W3" panose="020B0300000000000000" charset="-122"/>
              <a:ea typeface="Hiragino Sans GB W3" panose="020B0300000000000000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205855" y="5214620"/>
            <a:ext cx="2597785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1400">
                <a:latin typeface="Hiragino Sans GB W3" panose="020B0300000000000000" charset="-122"/>
                <a:ea typeface="Hiragino Sans GB W3" panose="020B0300000000000000" charset="-122"/>
              </a:rPr>
              <a:t>岗位学习路径模糊，无效学习</a:t>
            </a:r>
            <a:endParaRPr lang="zh-CN" altLang="en-US" sz="1400">
              <a:latin typeface="Hiragino Sans GB W3" panose="020B0300000000000000" charset="-122"/>
              <a:ea typeface="Hiragino Sans GB W3" panose="020B0300000000000000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378200" y="4883785"/>
            <a:ext cx="254000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1400">
                <a:latin typeface="Hiragino Sans GB W3" panose="020B0300000000000000" charset="-122"/>
                <a:ea typeface="Hiragino Sans GB W3" panose="020B0300000000000000" charset="-122"/>
              </a:rPr>
              <a:t>高层战略无法传达基层</a:t>
            </a:r>
            <a:endParaRPr lang="zh-CN" altLang="en-US" sz="1400">
              <a:latin typeface="Hiragino Sans GB W3" panose="020B0300000000000000" charset="-122"/>
              <a:ea typeface="Hiragino Sans GB W3" panose="020B0300000000000000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90245" y="5218430"/>
            <a:ext cx="254000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1400">
                <a:latin typeface="Hiragino Sans GB W3" panose="020B0300000000000000" charset="-122"/>
                <a:ea typeface="Hiragino Sans GB W3" panose="020B0300000000000000" charset="-122"/>
              </a:rPr>
              <a:t>知识体系无法沉淀</a:t>
            </a:r>
            <a:endParaRPr lang="zh-CN" altLang="en-US" sz="1400">
              <a:latin typeface="Hiragino Sans GB W3" panose="020B0300000000000000" charset="-122"/>
              <a:ea typeface="Hiragino Sans GB W3" panose="020B0300000000000000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408680" y="5219065"/>
            <a:ext cx="254000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1400">
                <a:latin typeface="Hiragino Sans GB W3" panose="020B0300000000000000" charset="-122"/>
                <a:ea typeface="Hiragino Sans GB W3" panose="020B0300000000000000" charset="-122"/>
              </a:rPr>
              <a:t>基层声音不能有效反馈</a:t>
            </a:r>
            <a:endParaRPr lang="zh-CN" altLang="en-US" sz="1400">
              <a:latin typeface="Hiragino Sans GB W3" panose="020B0300000000000000" charset="-122"/>
              <a:ea typeface="Hiragino Sans GB W3" panose="020B0300000000000000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8923655" y="4853305"/>
            <a:ext cx="259715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1400">
                <a:latin typeface="Hiragino Sans GB W3" panose="020B0300000000000000" charset="-122"/>
                <a:ea typeface="Hiragino Sans GB W3" panose="020B0300000000000000" charset="-122"/>
              </a:rPr>
              <a:t>培训数据无法留存</a:t>
            </a:r>
            <a:endParaRPr lang="zh-CN" altLang="en-US" sz="1400">
              <a:latin typeface="Hiragino Sans GB W3" panose="020B0300000000000000" charset="-122"/>
              <a:ea typeface="Hiragino Sans GB W3" panose="020B0300000000000000" charset="-122"/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660400" y="4872355"/>
            <a:ext cx="2592705" cy="306705"/>
          </a:xfrm>
          <a:prstGeom prst="roundRect">
            <a:avLst/>
          </a:prstGeom>
          <a:noFill/>
          <a:ln w="6350">
            <a:solidFill>
              <a:schemeClr val="bg1">
                <a:lumMod val="65000"/>
              </a:schemeClr>
            </a:solidFill>
            <a:prstDash val="sysDot"/>
          </a:ln>
          <a:extLst>
            <a:ext uri="{909E8E84-426E-40DD-AFC4-6F175D3DCCD1}">
              <a14:hiddenFill xmlns:a14="http://schemas.microsoft.com/office/drawing/2010/main">
                <a:solidFill>
                  <a:srgbClr val="C00000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圆角矩形 11"/>
          <p:cNvSpPr/>
          <p:nvPr/>
        </p:nvSpPr>
        <p:spPr>
          <a:xfrm>
            <a:off x="3378200" y="4872355"/>
            <a:ext cx="2592705" cy="306705"/>
          </a:xfrm>
          <a:prstGeom prst="roundRect">
            <a:avLst/>
          </a:prstGeom>
          <a:noFill/>
          <a:ln w="6350">
            <a:solidFill>
              <a:schemeClr val="bg1">
                <a:lumMod val="65000"/>
              </a:schemeClr>
            </a:solidFill>
            <a:prstDash val="sysDot"/>
          </a:ln>
          <a:extLst>
            <a:ext uri="{909E8E84-426E-40DD-AFC4-6F175D3DCCD1}">
              <a14:hiddenFill xmlns:a14="http://schemas.microsoft.com/office/drawing/2010/main">
                <a:solidFill>
                  <a:srgbClr val="C00000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圆角矩形 15"/>
          <p:cNvSpPr/>
          <p:nvPr/>
        </p:nvSpPr>
        <p:spPr>
          <a:xfrm>
            <a:off x="664210" y="5235575"/>
            <a:ext cx="2592705" cy="306705"/>
          </a:xfrm>
          <a:prstGeom prst="roundRect">
            <a:avLst/>
          </a:prstGeom>
          <a:noFill/>
          <a:ln w="6350">
            <a:solidFill>
              <a:schemeClr val="bg1">
                <a:lumMod val="65000"/>
              </a:schemeClr>
            </a:solidFill>
            <a:prstDash val="sysDot"/>
          </a:ln>
          <a:extLst>
            <a:ext uri="{909E8E84-426E-40DD-AFC4-6F175D3DCCD1}">
              <a14:hiddenFill xmlns:a14="http://schemas.microsoft.com/office/drawing/2010/main">
                <a:solidFill>
                  <a:srgbClr val="C00000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圆角矩形 16"/>
          <p:cNvSpPr/>
          <p:nvPr/>
        </p:nvSpPr>
        <p:spPr>
          <a:xfrm>
            <a:off x="3382010" y="5235575"/>
            <a:ext cx="2592705" cy="306705"/>
          </a:xfrm>
          <a:prstGeom prst="roundRect">
            <a:avLst/>
          </a:prstGeom>
          <a:noFill/>
          <a:ln w="6350">
            <a:solidFill>
              <a:schemeClr val="bg1">
                <a:lumMod val="65000"/>
              </a:schemeClr>
            </a:solidFill>
            <a:prstDash val="sysDot"/>
          </a:ln>
          <a:extLst>
            <a:ext uri="{909E8E84-426E-40DD-AFC4-6F175D3DCCD1}">
              <a14:hiddenFill xmlns:a14="http://schemas.microsoft.com/office/drawing/2010/main">
                <a:solidFill>
                  <a:srgbClr val="C00000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圆角矩形 18"/>
          <p:cNvSpPr/>
          <p:nvPr/>
        </p:nvSpPr>
        <p:spPr>
          <a:xfrm>
            <a:off x="6202045" y="4860290"/>
            <a:ext cx="2592705" cy="306705"/>
          </a:xfrm>
          <a:prstGeom prst="roundRect">
            <a:avLst/>
          </a:prstGeom>
          <a:noFill/>
          <a:ln w="6350">
            <a:solidFill>
              <a:schemeClr val="bg1">
                <a:lumMod val="65000"/>
              </a:schemeClr>
            </a:solidFill>
            <a:prstDash val="sysDot"/>
          </a:ln>
          <a:extLst>
            <a:ext uri="{909E8E84-426E-40DD-AFC4-6F175D3DCCD1}">
              <a14:hiddenFill xmlns:a14="http://schemas.microsoft.com/office/drawing/2010/main">
                <a:solidFill>
                  <a:srgbClr val="C00000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0" name="圆角矩形 19"/>
          <p:cNvSpPr/>
          <p:nvPr/>
        </p:nvSpPr>
        <p:spPr>
          <a:xfrm>
            <a:off x="8919845" y="4860290"/>
            <a:ext cx="2592705" cy="306705"/>
          </a:xfrm>
          <a:prstGeom prst="roundRect">
            <a:avLst/>
          </a:prstGeom>
          <a:noFill/>
          <a:ln w="6350">
            <a:solidFill>
              <a:schemeClr val="bg1">
                <a:lumMod val="65000"/>
              </a:schemeClr>
            </a:solidFill>
            <a:prstDash val="sysDot"/>
          </a:ln>
          <a:extLst>
            <a:ext uri="{909E8E84-426E-40DD-AFC4-6F175D3DCCD1}">
              <a14:hiddenFill xmlns:a14="http://schemas.microsoft.com/office/drawing/2010/main">
                <a:solidFill>
                  <a:srgbClr val="C00000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" name="圆角矩形 20"/>
          <p:cNvSpPr/>
          <p:nvPr/>
        </p:nvSpPr>
        <p:spPr>
          <a:xfrm>
            <a:off x="6205855" y="5220970"/>
            <a:ext cx="2592705" cy="306705"/>
          </a:xfrm>
          <a:prstGeom prst="roundRect">
            <a:avLst/>
          </a:prstGeom>
          <a:noFill/>
          <a:ln w="6350">
            <a:solidFill>
              <a:schemeClr val="bg1">
                <a:lumMod val="65000"/>
              </a:schemeClr>
            </a:solidFill>
            <a:prstDash val="sysDot"/>
          </a:ln>
          <a:extLst>
            <a:ext uri="{909E8E84-426E-40DD-AFC4-6F175D3DCCD1}">
              <a14:hiddenFill xmlns:a14="http://schemas.microsoft.com/office/drawing/2010/main">
                <a:solidFill>
                  <a:srgbClr val="C00000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" name="圆角矩形 22"/>
          <p:cNvSpPr/>
          <p:nvPr/>
        </p:nvSpPr>
        <p:spPr>
          <a:xfrm>
            <a:off x="3382645" y="5600065"/>
            <a:ext cx="2592705" cy="306705"/>
          </a:xfrm>
          <a:prstGeom prst="roundRect">
            <a:avLst/>
          </a:prstGeom>
          <a:noFill/>
          <a:ln w="6350">
            <a:solidFill>
              <a:schemeClr val="bg1">
                <a:lumMod val="65000"/>
              </a:schemeClr>
            </a:solidFill>
            <a:prstDash val="sysDot"/>
          </a:ln>
          <a:extLst>
            <a:ext uri="{909E8E84-426E-40DD-AFC4-6F175D3DCCD1}">
              <a14:hiddenFill xmlns:a14="http://schemas.microsoft.com/office/drawing/2010/main">
                <a:solidFill>
                  <a:srgbClr val="C00000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400">
                <a:solidFill>
                  <a:srgbClr val="000000"/>
                </a:solidFill>
                <a:latin typeface="Hiragino Sans GB W3" panose="020B0300000000000000" charset="-122"/>
                <a:ea typeface="Hiragino Sans GB W3" panose="020B0300000000000000" charset="-122"/>
              </a:rPr>
              <a:t>数据信息无法沉淀</a:t>
            </a:r>
            <a:endParaRPr lang="zh-CN" altLang="en-US" sz="1400">
              <a:solidFill>
                <a:srgbClr val="000000"/>
              </a:solidFill>
              <a:latin typeface="Hiragino Sans GB W3" panose="020B0300000000000000" charset="-122"/>
              <a:ea typeface="Hiragino Sans GB W3" panose="020B0300000000000000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8914130" y="5214620"/>
            <a:ext cx="259842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1400">
                <a:latin typeface="Hiragino Sans GB W3" panose="020B0300000000000000" charset="-122"/>
                <a:ea typeface="Hiragino Sans GB W3" panose="020B0300000000000000" charset="-122"/>
              </a:rPr>
              <a:t>培训价值无法累积</a:t>
            </a:r>
            <a:endParaRPr lang="zh-CN" altLang="en-US" sz="1400">
              <a:latin typeface="Hiragino Sans GB W3" panose="020B0300000000000000" charset="-122"/>
              <a:ea typeface="Hiragino Sans GB W3" panose="020B0300000000000000" charset="-122"/>
            </a:endParaRPr>
          </a:p>
        </p:txBody>
      </p:sp>
      <p:sp>
        <p:nvSpPr>
          <p:cNvPr id="25" name="圆角矩形 24"/>
          <p:cNvSpPr/>
          <p:nvPr/>
        </p:nvSpPr>
        <p:spPr>
          <a:xfrm>
            <a:off x="8914765" y="5220970"/>
            <a:ext cx="2592705" cy="306705"/>
          </a:xfrm>
          <a:prstGeom prst="roundRect">
            <a:avLst/>
          </a:prstGeom>
          <a:noFill/>
          <a:ln w="6350">
            <a:solidFill>
              <a:schemeClr val="bg1">
                <a:lumMod val="65000"/>
              </a:schemeClr>
            </a:solidFill>
            <a:prstDash val="sysDot"/>
          </a:ln>
          <a:extLst>
            <a:ext uri="{909E8E84-426E-40DD-AFC4-6F175D3DCCD1}">
              <a14:hiddenFill xmlns:a14="http://schemas.microsoft.com/office/drawing/2010/main">
                <a:solidFill>
                  <a:srgbClr val="C00000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圆角矩形 14"/>
          <p:cNvSpPr/>
          <p:nvPr/>
        </p:nvSpPr>
        <p:spPr>
          <a:xfrm>
            <a:off x="6202045" y="5600065"/>
            <a:ext cx="2592705" cy="306705"/>
          </a:xfrm>
          <a:prstGeom prst="roundRect">
            <a:avLst/>
          </a:prstGeom>
          <a:noFill/>
          <a:ln w="6350">
            <a:solidFill>
              <a:schemeClr val="bg1">
                <a:lumMod val="65000"/>
              </a:schemeClr>
            </a:solidFill>
            <a:prstDash val="sysDot"/>
          </a:ln>
          <a:extLst>
            <a:ext uri="{909E8E84-426E-40DD-AFC4-6F175D3DCCD1}">
              <a14:hiddenFill xmlns:a14="http://schemas.microsoft.com/office/drawing/2010/main">
                <a:solidFill>
                  <a:srgbClr val="C00000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400">
                <a:solidFill>
                  <a:srgbClr val="000000"/>
                </a:solidFill>
                <a:latin typeface="Hiragino Sans GB W3" panose="020B0300000000000000" charset="-122"/>
                <a:ea typeface="Hiragino Sans GB W3" panose="020B0300000000000000" charset="-122"/>
              </a:rPr>
              <a:t>缺少有效工具，学习效果打折</a:t>
            </a:r>
            <a:endParaRPr lang="zh-CN" altLang="en-US" sz="1400">
              <a:solidFill>
                <a:srgbClr val="000000"/>
              </a:solidFill>
              <a:latin typeface="Hiragino Sans GB W3" panose="020B0300000000000000" charset="-122"/>
              <a:ea typeface="Hiragino Sans GB W3" panose="020B0300000000000000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矩形 2"/>
          <p:cNvSpPr/>
          <p:nvPr/>
        </p:nvSpPr>
        <p:spPr>
          <a:xfrm>
            <a:off x="3943033" y="1076414"/>
            <a:ext cx="4457700" cy="521970"/>
          </a:xfrm>
          <a:prstGeom prst="rect">
            <a:avLst/>
          </a:prstGeom>
        </p:spPr>
        <p:txBody>
          <a:bodyPr wrap="none">
            <a:spAutoFit/>
            <a:scene3d>
              <a:camera prst="orthographicFront"/>
              <a:lightRig rig="threePt" dir="t"/>
            </a:scene3d>
            <a:sp3d contourW="12700"/>
          </a:bodyPr>
          <a:p>
            <a:pPr algn="ctr"/>
            <a:r>
              <a:rPr lang="zh-CN" altLang="en-US" sz="2800" b="1" dirty="0">
                <a:solidFill>
                  <a:srgbClr val="C00000"/>
                </a:solidFill>
                <a:latin typeface="Hiragino Sans GB W6" panose="020B0300000000000000" charset="-122"/>
                <a:ea typeface="Hiragino Sans GB W6" panose="020B0300000000000000" charset="-122"/>
                <a:cs typeface="Hiragino Sans GB W6" panose="020B0300000000000000" charset="-122"/>
                <a:sym typeface="+mn-ea"/>
              </a:rPr>
              <a:t>加速云企业版智能培训体系</a:t>
            </a:r>
            <a:endParaRPr lang="zh-CN" altLang="en-US" sz="2800" b="1" dirty="0">
              <a:solidFill>
                <a:srgbClr val="C00000"/>
              </a:solidFill>
              <a:latin typeface="Hiragino Sans GB W6" panose="020B0300000000000000" charset="-122"/>
              <a:ea typeface="Hiragino Sans GB W6" panose="020B0300000000000000" charset="-122"/>
              <a:cs typeface="Hiragino Sans GB W6" panose="020B0300000000000000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002030" y="1598295"/>
            <a:ext cx="1059878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sz="1600">
                <a:latin typeface="Hiragino Sans GB W3" panose="020B0300000000000000" charset="-122"/>
                <a:ea typeface="Hiragino Sans GB W3" panose="020B0300000000000000" charset="-122"/>
                <a:cs typeface="Hiragino Sans GB W3" panose="020B0300000000000000" charset="-122"/>
              </a:rPr>
              <a:t>加速云</a:t>
            </a:r>
            <a:r>
              <a:rPr lang="zh-CN" sz="1600">
                <a:latin typeface="Hiragino Sans GB W3" panose="020B0300000000000000" charset="-122"/>
                <a:ea typeface="Hiragino Sans GB W3" panose="020B0300000000000000" charset="-122"/>
                <a:cs typeface="Hiragino Sans GB W3" panose="020B0300000000000000" charset="-122"/>
              </a:rPr>
              <a:t>企业版独特研发了智能培训体系，从认知闭环、同频共振、工具传达、价值倍增四个方面为企业培训赋能，依托创业黑马十余年数据沉淀，以数字化手段全面提升企业培训能力。</a:t>
            </a:r>
            <a:endParaRPr lang="zh-CN" sz="1600">
              <a:latin typeface="Hiragino Sans GB W3" panose="020B0300000000000000" charset="-122"/>
              <a:ea typeface="Hiragino Sans GB W3" panose="020B0300000000000000" charset="-122"/>
              <a:cs typeface="Hiragino Sans GB W3" panose="020B0300000000000000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1124585" y="4791710"/>
            <a:ext cx="20250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b="1">
                <a:latin typeface="Hiragino Sans GB W6" panose="020B0300000000000000" charset="-122"/>
                <a:ea typeface="Hiragino Sans GB W6" panose="020B0300000000000000" charset="-122"/>
              </a:rPr>
              <a:t>认知闭环</a:t>
            </a:r>
            <a:endParaRPr lang="zh-CN" altLang="en-US" b="1">
              <a:latin typeface="Hiragino Sans GB W6" panose="020B0300000000000000" charset="-122"/>
              <a:ea typeface="Hiragino Sans GB W6" panose="020B0300000000000000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925830" y="5160010"/>
            <a:ext cx="249999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 panose="020B0300000000000000" charset="-122"/>
                <a:ea typeface="Hiragino Sans GB W3" panose="020B0300000000000000" charset="-122"/>
              </a:rPr>
              <a:t>知识体系、资源体系、能力雷达</a:t>
            </a:r>
            <a:endParaRPr lang="zh-CN" altLang="en-US" sz="1200">
              <a:solidFill>
                <a:schemeClr val="tx1">
                  <a:lumMod val="65000"/>
                  <a:lumOff val="35000"/>
                </a:schemeClr>
              </a:solidFill>
              <a:latin typeface="Hiragino Sans GB W3" panose="020B0300000000000000" charset="-122"/>
              <a:ea typeface="Hiragino Sans GB W3" panose="020B0300000000000000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3717290" y="4791710"/>
            <a:ext cx="23056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b="1">
                <a:latin typeface="Hiragino Sans GB W6" panose="020B0300000000000000" charset="-122"/>
                <a:ea typeface="Hiragino Sans GB W6" panose="020B0300000000000000" charset="-122"/>
              </a:rPr>
              <a:t>同频共振</a:t>
            </a:r>
            <a:endParaRPr lang="zh-CN" altLang="en-US" b="1">
              <a:latin typeface="Hiragino Sans GB W6" panose="020B0300000000000000" charset="-122"/>
              <a:ea typeface="Hiragino Sans GB W6" panose="020B0300000000000000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3721100" y="5166360"/>
            <a:ext cx="23755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 panose="020B0300000000000000" charset="-122"/>
                <a:ea typeface="Hiragino Sans GB W3" panose="020B0300000000000000" charset="-122"/>
              </a:rPr>
              <a:t>社群、圈子、认知加速、目标同频、云内容</a:t>
            </a:r>
            <a:endParaRPr lang="zh-CN" altLang="en-US" sz="1200">
              <a:solidFill>
                <a:schemeClr val="tx1">
                  <a:lumMod val="65000"/>
                  <a:lumOff val="35000"/>
                </a:schemeClr>
              </a:solidFill>
              <a:latin typeface="Hiragino Sans GB W3" panose="020B0300000000000000" charset="-122"/>
              <a:ea typeface="Hiragino Sans GB W3" panose="020B0300000000000000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6287135" y="4791710"/>
            <a:ext cx="25273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b="1">
                <a:latin typeface="Hiragino Sans GB W6" panose="020B0300000000000000" charset="-122"/>
                <a:ea typeface="Hiragino Sans GB W6" panose="020B0300000000000000" charset="-122"/>
              </a:rPr>
              <a:t>工具传达</a:t>
            </a:r>
            <a:endParaRPr lang="zh-CN" altLang="en-US" b="1">
              <a:latin typeface="Hiragino Sans GB W6" panose="020B0300000000000000" charset="-122"/>
              <a:ea typeface="Hiragino Sans GB W6" panose="020B0300000000000000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6391910" y="5160010"/>
            <a:ext cx="24225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 panose="020B0300000000000000" charset="-122"/>
                <a:ea typeface="Hiragino Sans GB W3" panose="020B0300000000000000" charset="-122"/>
              </a:rPr>
              <a:t>数字内刊、激励体系、岗位地图、智能考试、学习日历</a:t>
            </a:r>
            <a:endParaRPr lang="zh-CN" altLang="en-US" sz="1200">
              <a:solidFill>
                <a:schemeClr val="tx1">
                  <a:lumMod val="65000"/>
                  <a:lumOff val="35000"/>
                </a:schemeClr>
              </a:solidFill>
              <a:latin typeface="Hiragino Sans GB W3" panose="020B0300000000000000" charset="-122"/>
              <a:ea typeface="Hiragino Sans GB W3" panose="020B0300000000000000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9078595" y="4791710"/>
            <a:ext cx="25273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b="1">
                <a:latin typeface="Hiragino Sans GB W6" panose="020B0300000000000000" charset="-122"/>
                <a:ea typeface="Hiragino Sans GB W6" panose="020B0300000000000000" charset="-122"/>
              </a:rPr>
              <a:t>价值倍增</a:t>
            </a:r>
            <a:endParaRPr lang="zh-CN" altLang="en-US" b="1">
              <a:latin typeface="Hiragino Sans GB W6" panose="020B0300000000000000" charset="-122"/>
              <a:ea typeface="Hiragino Sans GB W6" panose="020B0300000000000000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9183370" y="5210810"/>
            <a:ext cx="23920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 panose="020B0300000000000000" charset="-122"/>
                <a:ea typeface="Hiragino Sans GB W3" panose="020B0300000000000000" charset="-122"/>
              </a:rPr>
              <a:t>学习数据全留存。学习效果、关键指标、学习过程智能分析</a:t>
            </a:r>
            <a:endParaRPr lang="zh-CN" altLang="en-US" sz="1200">
              <a:solidFill>
                <a:schemeClr val="tx1">
                  <a:lumMod val="65000"/>
                  <a:lumOff val="35000"/>
                </a:schemeClr>
              </a:solidFill>
              <a:latin typeface="Hiragino Sans GB W3" panose="020B0300000000000000" charset="-122"/>
              <a:ea typeface="Hiragino Sans GB W3" panose="020B0300000000000000" charset="-122"/>
            </a:endParaRPr>
          </a:p>
        </p:txBody>
      </p:sp>
      <p:grpSp>
        <p:nvGrpSpPr>
          <p:cNvPr id="47" name="组合 46"/>
          <p:cNvGrpSpPr/>
          <p:nvPr/>
        </p:nvGrpSpPr>
        <p:grpSpPr>
          <a:xfrm>
            <a:off x="1321435" y="2825750"/>
            <a:ext cx="1824990" cy="1799590"/>
            <a:chOff x="1664" y="4250"/>
            <a:chExt cx="2874" cy="2834"/>
          </a:xfrm>
        </p:grpSpPr>
        <p:pic>
          <p:nvPicPr>
            <p:cNvPr id="34" name="图片 33" descr="&amp;pky8454450132&amp;"/>
            <p:cNvPicPr/>
            <p:nvPr/>
          </p:nvPicPr>
          <p:blipFill>
            <a:blip r:embed="rId1"/>
            <a:srcRect l="23169" t="1976" r="9773"/>
            <a:stretch>
              <a:fillRect/>
            </a:stretch>
          </p:blipFill>
          <p:spPr>
            <a:xfrm>
              <a:off x="1694" y="4250"/>
              <a:ext cx="2835" cy="2835"/>
            </a:xfrm>
            <a:prstGeom prst="roundRect">
              <a:avLst>
                <a:gd name="adj" fmla="val 7958"/>
              </a:avLst>
            </a:prstGeom>
          </p:spPr>
        </p:pic>
        <p:sp>
          <p:nvSpPr>
            <p:cNvPr id="39" name="圆角矩形 38"/>
            <p:cNvSpPr/>
            <p:nvPr/>
          </p:nvSpPr>
          <p:spPr>
            <a:xfrm>
              <a:off x="1664" y="4250"/>
              <a:ext cx="2875" cy="2820"/>
            </a:xfrm>
            <a:prstGeom prst="roundRect">
              <a:avLst>
                <a:gd name="adj" fmla="val 11453"/>
              </a:avLst>
            </a:prstGeom>
            <a:solidFill>
              <a:schemeClr val="tx1">
                <a:alpha val="52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4046855" y="2825750"/>
            <a:ext cx="1824990" cy="1799590"/>
            <a:chOff x="6048" y="4250"/>
            <a:chExt cx="2874" cy="2834"/>
          </a:xfrm>
        </p:grpSpPr>
        <p:pic>
          <p:nvPicPr>
            <p:cNvPr id="37" name="图片 36" descr="&amp;pky92148997059&amp;"/>
            <p:cNvPicPr/>
            <p:nvPr/>
          </p:nvPicPr>
          <p:blipFill>
            <a:blip r:embed="rId2"/>
            <a:srcRect l="16109" t="4690" r="18062"/>
            <a:stretch>
              <a:fillRect/>
            </a:stretch>
          </p:blipFill>
          <p:spPr>
            <a:xfrm>
              <a:off x="6074" y="4250"/>
              <a:ext cx="2834" cy="2835"/>
            </a:xfrm>
            <a:prstGeom prst="roundRect">
              <a:avLst>
                <a:gd name="adj" fmla="val 6488"/>
              </a:avLst>
            </a:prstGeom>
          </p:spPr>
        </p:pic>
        <p:sp>
          <p:nvSpPr>
            <p:cNvPr id="40" name="圆角矩形 39"/>
            <p:cNvSpPr/>
            <p:nvPr/>
          </p:nvSpPr>
          <p:spPr>
            <a:xfrm>
              <a:off x="6048" y="4250"/>
              <a:ext cx="2875" cy="2820"/>
            </a:xfrm>
            <a:prstGeom prst="roundRect">
              <a:avLst>
                <a:gd name="adj" fmla="val 11453"/>
              </a:avLst>
            </a:prstGeom>
            <a:solidFill>
              <a:schemeClr val="tx1">
                <a:alpha val="52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6772275" y="2825750"/>
            <a:ext cx="1824990" cy="1799590"/>
            <a:chOff x="10432" y="4250"/>
            <a:chExt cx="2874" cy="2834"/>
          </a:xfrm>
        </p:grpSpPr>
        <p:pic>
          <p:nvPicPr>
            <p:cNvPr id="36" name="图片 35" descr="&amp;pky95110174560&amp;"/>
            <p:cNvPicPr/>
            <p:nvPr/>
          </p:nvPicPr>
          <p:blipFill>
            <a:blip r:embed="rId3"/>
            <a:srcRect l="35852" t="5201" r="19811" b="29140"/>
            <a:stretch>
              <a:fillRect/>
            </a:stretch>
          </p:blipFill>
          <p:spPr>
            <a:xfrm>
              <a:off x="10453" y="4250"/>
              <a:ext cx="2834" cy="2835"/>
            </a:xfrm>
            <a:prstGeom prst="roundRect">
              <a:avLst>
                <a:gd name="adj" fmla="val 6824"/>
              </a:avLst>
            </a:prstGeom>
          </p:spPr>
        </p:pic>
        <p:sp>
          <p:nvSpPr>
            <p:cNvPr id="41" name="圆角矩形 40"/>
            <p:cNvSpPr/>
            <p:nvPr/>
          </p:nvSpPr>
          <p:spPr>
            <a:xfrm>
              <a:off x="10432" y="4250"/>
              <a:ext cx="2875" cy="2820"/>
            </a:xfrm>
            <a:prstGeom prst="roundRect">
              <a:avLst>
                <a:gd name="adj" fmla="val 11453"/>
              </a:avLst>
            </a:prstGeom>
            <a:solidFill>
              <a:schemeClr val="tx1">
                <a:alpha val="52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9497695" y="2825750"/>
            <a:ext cx="1824990" cy="1802765"/>
            <a:chOff x="14853" y="4155"/>
            <a:chExt cx="2874" cy="2839"/>
          </a:xfrm>
        </p:grpSpPr>
        <p:pic>
          <p:nvPicPr>
            <p:cNvPr id="35" name="图片 34" descr="&amp;pky8767886165&amp;"/>
            <p:cNvPicPr/>
            <p:nvPr/>
          </p:nvPicPr>
          <p:blipFill>
            <a:blip r:embed="rId4"/>
            <a:srcRect l="14792" t="2056" r="18731"/>
            <a:stretch>
              <a:fillRect/>
            </a:stretch>
          </p:blipFill>
          <p:spPr>
            <a:xfrm>
              <a:off x="14862" y="4160"/>
              <a:ext cx="2835" cy="2835"/>
            </a:xfrm>
            <a:prstGeom prst="roundRect">
              <a:avLst>
                <a:gd name="adj" fmla="val 8463"/>
              </a:avLst>
            </a:prstGeom>
          </p:spPr>
        </p:pic>
        <p:sp>
          <p:nvSpPr>
            <p:cNvPr id="42" name="圆角矩形 41"/>
            <p:cNvSpPr/>
            <p:nvPr/>
          </p:nvSpPr>
          <p:spPr>
            <a:xfrm>
              <a:off x="14853" y="4155"/>
              <a:ext cx="2875" cy="2820"/>
            </a:xfrm>
            <a:prstGeom prst="roundRect">
              <a:avLst>
                <a:gd name="adj" fmla="val 11453"/>
              </a:avLst>
            </a:prstGeom>
            <a:solidFill>
              <a:schemeClr val="tx1">
                <a:alpha val="52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49" name="六边形 48"/>
          <p:cNvSpPr/>
          <p:nvPr/>
        </p:nvSpPr>
        <p:spPr>
          <a:xfrm rot="5400000">
            <a:off x="1618615" y="3191510"/>
            <a:ext cx="1231265" cy="1068705"/>
          </a:xfrm>
          <a:prstGeom prst="hexagon">
            <a:avLst/>
          </a:prstGeom>
          <a:solidFill>
            <a:srgbClr val="C00000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六边形 4"/>
          <p:cNvSpPr/>
          <p:nvPr/>
        </p:nvSpPr>
        <p:spPr>
          <a:xfrm rot="5400000">
            <a:off x="4351020" y="3191510"/>
            <a:ext cx="1231265" cy="1068705"/>
          </a:xfrm>
          <a:prstGeom prst="hexagon">
            <a:avLst/>
          </a:prstGeom>
          <a:solidFill>
            <a:srgbClr val="C00000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六边形 5"/>
          <p:cNvSpPr/>
          <p:nvPr/>
        </p:nvSpPr>
        <p:spPr>
          <a:xfrm rot="5400000">
            <a:off x="7062470" y="3191510"/>
            <a:ext cx="1231265" cy="1068705"/>
          </a:xfrm>
          <a:prstGeom prst="hexagon">
            <a:avLst/>
          </a:prstGeom>
          <a:solidFill>
            <a:srgbClr val="C00000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六边形 6"/>
          <p:cNvSpPr/>
          <p:nvPr/>
        </p:nvSpPr>
        <p:spPr>
          <a:xfrm rot="5400000">
            <a:off x="9794875" y="3191510"/>
            <a:ext cx="1231265" cy="1068705"/>
          </a:xfrm>
          <a:prstGeom prst="hexagon">
            <a:avLst/>
          </a:prstGeom>
          <a:solidFill>
            <a:srgbClr val="C00000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3" name="图片 12" descr="3644320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927225" y="3507105"/>
            <a:ext cx="613410" cy="454025"/>
          </a:xfrm>
          <a:prstGeom prst="rect">
            <a:avLst/>
          </a:prstGeom>
        </p:spPr>
      </p:pic>
      <p:pic>
        <p:nvPicPr>
          <p:cNvPr id="16" name="图片 15" descr="20287220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671060" y="3384550"/>
            <a:ext cx="579120" cy="579120"/>
          </a:xfrm>
          <a:prstGeom prst="rect">
            <a:avLst/>
          </a:prstGeom>
        </p:spPr>
      </p:pic>
      <p:pic>
        <p:nvPicPr>
          <p:cNvPr id="17" name="图片 16" descr="20288534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369175" y="3414395"/>
            <a:ext cx="613410" cy="613410"/>
          </a:xfrm>
          <a:prstGeom prst="rect">
            <a:avLst/>
          </a:prstGeom>
        </p:spPr>
      </p:pic>
      <p:pic>
        <p:nvPicPr>
          <p:cNvPr id="19" name="图片 18" descr="3645323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177145" y="3507105"/>
            <a:ext cx="467360" cy="37846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5805" y="812975"/>
            <a:ext cx="9540000" cy="432000"/>
          </a:xfrm>
        </p:spPr>
        <p:txBody>
          <a:bodyPr/>
          <a:p>
            <a:r>
              <a:rPr lang="zh-CN" altLang="en-US"/>
              <a:t>认知闭环</a:t>
            </a:r>
            <a:endParaRPr lang="zh-CN" altLang="en-US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ph idx="1"/>
            <p:custDataLst>
              <p:tags r:id="rId1"/>
            </p:custDataLst>
          </p:nvPr>
        </p:nvGraphicFramePr>
        <p:xfrm>
          <a:off x="575805" y="1950730"/>
          <a:ext cx="10673715" cy="25209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69735"/>
                <a:gridCol w="3903980"/>
              </a:tblGrid>
              <a:tr h="494665">
                <a:tc>
                  <a:txBody>
                    <a:bodyPr/>
                    <a:p>
                      <a:pPr algn="ctr"/>
                      <a:r>
                        <a:rPr lang="en-US" altLang="zh-CN" dirty="0">
                          <a:latin typeface="微软雅黑" charset="-122"/>
                          <a:ea typeface="微软雅黑" charset="-122"/>
                        </a:rPr>
                        <a:t>           </a:t>
                      </a:r>
                      <a:r>
                        <a:rPr lang="zh-CN" altLang="en-US" dirty="0">
                          <a:latin typeface="微软雅黑" charset="-122"/>
                          <a:ea typeface="微软雅黑" charset="-122"/>
                        </a:rPr>
                        <a:t>功能清单</a:t>
                      </a:r>
                      <a:endParaRPr lang="zh-CN" altLang="en-US" dirty="0">
                        <a:latin typeface="微软雅黑" charset="-122"/>
                        <a:ea typeface="微软雅黑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/>
                      <a:r>
                        <a:rPr lang="zh-CN" altLang="en-US" dirty="0">
                          <a:latin typeface="微软雅黑" charset="-122"/>
                          <a:ea typeface="微软雅黑" charset="-122"/>
                        </a:rPr>
                        <a:t>资源清单</a:t>
                      </a:r>
                      <a:endParaRPr lang="zh-CN" altLang="en-US" dirty="0">
                        <a:latin typeface="微软雅黑" charset="-122"/>
                        <a:ea typeface="微软雅黑" charset="-122"/>
                      </a:endParaRPr>
                    </a:p>
                  </a:txBody>
                  <a:tcPr/>
                </a:tc>
              </a:tr>
              <a:tr h="495300">
                <a:tc>
                  <a:txBody>
                    <a:bodyPr/>
                    <a:p>
                      <a:r>
                        <a:rPr lang="zh-CN" altLang="en-US" sz="1400" b="1" dirty="0">
                          <a:latin typeface="微软雅黑" charset="-122"/>
                          <a:ea typeface="微软雅黑" charset="-122"/>
                        </a:rPr>
                        <a:t>知识体系</a:t>
                      </a:r>
                      <a:r>
                        <a:rPr lang="zh-CN" altLang="en-US" sz="1400" dirty="0">
                          <a:latin typeface="微软雅黑" charset="-122"/>
                          <a:ea typeface="微软雅黑" charset="-122"/>
                        </a:rPr>
                        <a:t>（知识萃取、知识沉淀、知识体系搭建与维护）</a:t>
                      </a:r>
                      <a:endParaRPr lang="zh-CN" altLang="en-US" sz="1400" dirty="0">
                        <a:latin typeface="微软雅黑" charset="-122"/>
                        <a:ea typeface="微软雅黑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微软雅黑" charset="-122"/>
                          <a:ea typeface="微软雅黑" charset="-122"/>
                          <a:cs typeface="+mn-cs"/>
                        </a:rPr>
                        <a:t>5</a:t>
                      </a:r>
                      <a:r>
                        <a:rPr lang="zh-CN" altLang="en-US" sz="1400" kern="1200" dirty="0">
                          <a:solidFill>
                            <a:schemeClr val="dk1"/>
                          </a:solidFill>
                          <a:latin typeface="微软雅黑" charset="-122"/>
                          <a:ea typeface="微软雅黑" charset="-122"/>
                          <a:cs typeface="+mn-cs"/>
                        </a:rPr>
                        <a:t>套知识体系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latin typeface="微软雅黑" charset="-122"/>
                        <a:ea typeface="微软雅黑" charset="-122"/>
                        <a:cs typeface="+mn-cs"/>
                      </a:endParaRPr>
                    </a:p>
                  </a:txBody>
                  <a:tcPr/>
                </a:tc>
              </a:tr>
              <a:tr h="494665">
                <a:tc>
                  <a:txBody>
                    <a:bodyPr/>
                    <a:p>
                      <a:r>
                        <a:rPr lang="zh-CN" altLang="en-US" sz="1400" b="1" dirty="0">
                          <a:latin typeface="微软雅黑" charset="-122"/>
                          <a:ea typeface="微软雅黑" charset="-122"/>
                        </a:rPr>
                        <a:t>资源体系</a:t>
                      </a:r>
                      <a:r>
                        <a:rPr lang="zh-CN" altLang="en-US" sz="1400" dirty="0">
                          <a:latin typeface="微软雅黑" charset="-122"/>
                          <a:ea typeface="微软雅黑" charset="-122"/>
                        </a:rPr>
                        <a:t>（题目库、课件库、测评库）</a:t>
                      </a:r>
                      <a:endParaRPr lang="zh-CN" altLang="en-US" sz="1400" dirty="0">
                        <a:latin typeface="微软雅黑" charset="-122"/>
                        <a:ea typeface="微软雅黑" charset="-122"/>
                      </a:endParaRPr>
                    </a:p>
                  </a:txBody>
                  <a:tcPr/>
                </a:tc>
                <a:tc rowSpan="2">
                  <a:txBody>
                    <a:bodyPr/>
                    <a:p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微软雅黑" charset="-122"/>
                          <a:ea typeface="微软雅黑" charset="-122"/>
                          <a:cs typeface="+mn-cs"/>
                        </a:rPr>
                        <a:t>40</a:t>
                      </a:r>
                      <a:r>
                        <a:rPr lang="zh-CN" altLang="en-US" sz="1400" kern="1200" dirty="0">
                          <a:solidFill>
                            <a:schemeClr val="dk1"/>
                          </a:solidFill>
                          <a:latin typeface="微软雅黑" charset="-122"/>
                          <a:ea typeface="微软雅黑" charset="-122"/>
                          <a:cs typeface="+mn-cs"/>
                        </a:rPr>
                        <a:t>套测评题目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latin typeface="微软雅黑" charset="-122"/>
                        <a:ea typeface="微软雅黑" charset="-122"/>
                        <a:cs typeface="+mn-cs"/>
                      </a:endParaRPr>
                    </a:p>
                    <a:p>
                      <a:endParaRPr lang="zh-CN" altLang="en-US" sz="1400" kern="1200" dirty="0">
                        <a:solidFill>
                          <a:schemeClr val="dk1"/>
                        </a:solidFill>
                        <a:latin typeface="微软雅黑" charset="-122"/>
                        <a:ea typeface="微软雅黑" charset="-122"/>
                        <a:cs typeface="+mn-cs"/>
                      </a:endParaRPr>
                    </a:p>
                  </a:txBody>
                  <a:tcPr/>
                </a:tc>
              </a:tr>
              <a:tr h="494665">
                <a:tc>
                  <a:txBody>
                    <a:bodyPr/>
                    <a:p>
                      <a:r>
                        <a:rPr lang="zh-CN" altLang="en-US" sz="1400" b="1" dirty="0">
                          <a:latin typeface="微软雅黑" charset="-122"/>
                          <a:ea typeface="微软雅黑" charset="-122"/>
                          <a:sym typeface="+mn-ea"/>
                        </a:rPr>
                        <a:t>能力雷达</a:t>
                      </a:r>
                      <a:r>
                        <a:rPr lang="zh-CN" altLang="en-US" sz="1400" dirty="0">
                          <a:latin typeface="微软雅黑" charset="-122"/>
                          <a:ea typeface="微软雅黑" charset="-122"/>
                          <a:sym typeface="+mn-ea"/>
                        </a:rPr>
                        <a:t>（通过测评工具发现企业能力缺陷、监测竞对关键信息）</a:t>
                      </a:r>
                      <a:endParaRPr lang="zh-CN" altLang="en-US" sz="1400" dirty="0">
                        <a:latin typeface="微软雅黑" charset="-122"/>
                        <a:ea typeface="微软雅黑" charset="-122"/>
                        <a:sym typeface="+mn-ea"/>
                      </a:endParaRPr>
                    </a:p>
                    <a:p>
                      <a:endParaRPr lang="zh-CN" altLang="en-US" sz="1400" dirty="0">
                        <a:latin typeface="微软雅黑" charset="-122"/>
                        <a:ea typeface="微软雅黑" charset="-122"/>
                      </a:endParaRPr>
                    </a:p>
                  </a:txBody>
                  <a:tcPr/>
                </a:tc>
                <a:tc vMerge="1"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5805" y="812975"/>
            <a:ext cx="9540000" cy="432000"/>
          </a:xfrm>
        </p:spPr>
        <p:txBody>
          <a:bodyPr/>
          <a:p>
            <a:r>
              <a:rPr lang="zh-CN" altLang="en-US"/>
              <a:t>认知闭环</a:t>
            </a:r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5945" y="1384935"/>
            <a:ext cx="1786255" cy="511048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2755" y="1384935"/>
            <a:ext cx="1786255" cy="573913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9565" y="1384935"/>
            <a:ext cx="2476500" cy="5362575"/>
          </a:xfrm>
          <a:prstGeom prst="rect">
            <a:avLst/>
          </a:prstGeom>
        </p:spPr>
      </p:pic>
      <p:pic>
        <p:nvPicPr>
          <p:cNvPr id="3" name="图片 2" descr="WX20220111-103308@2x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6620" y="1384935"/>
            <a:ext cx="2476500" cy="52959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5805" y="812975"/>
            <a:ext cx="9540000" cy="432000"/>
          </a:xfrm>
        </p:spPr>
        <p:txBody>
          <a:bodyPr/>
          <a:p>
            <a:r>
              <a:rPr lang="zh-CN" altLang="en-US"/>
              <a:t>同频共振</a:t>
            </a:r>
            <a:endParaRPr lang="zh-CN" altLang="en-US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ph idx="1"/>
            <p:custDataLst>
              <p:tags r:id="rId1"/>
            </p:custDataLst>
          </p:nvPr>
        </p:nvGraphicFramePr>
        <p:xfrm>
          <a:off x="575805" y="2814330"/>
          <a:ext cx="10979785" cy="25203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48450"/>
                <a:gridCol w="4331335"/>
              </a:tblGrid>
              <a:tr h="494665">
                <a:tc>
                  <a:txBody>
                    <a:bodyPr/>
                    <a:p>
                      <a:pPr algn="ctr"/>
                      <a:r>
                        <a:rPr lang="en-US" altLang="zh-CN" dirty="0">
                          <a:latin typeface="微软雅黑" charset="-122"/>
                          <a:ea typeface="微软雅黑" charset="-122"/>
                        </a:rPr>
                        <a:t>           </a:t>
                      </a:r>
                      <a:r>
                        <a:rPr lang="zh-CN" altLang="en-US" dirty="0">
                          <a:latin typeface="微软雅黑" charset="-122"/>
                          <a:ea typeface="微软雅黑" charset="-122"/>
                        </a:rPr>
                        <a:t>功能清单</a:t>
                      </a:r>
                      <a:endParaRPr lang="zh-CN" altLang="en-US" dirty="0">
                        <a:latin typeface="微软雅黑" charset="-122"/>
                        <a:ea typeface="微软雅黑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/>
                      <a:r>
                        <a:rPr lang="zh-CN" altLang="en-US" dirty="0">
                          <a:latin typeface="微软雅黑" charset="-122"/>
                          <a:ea typeface="微软雅黑" charset="-122"/>
                        </a:rPr>
                        <a:t>资源清单</a:t>
                      </a:r>
                      <a:endParaRPr lang="zh-CN" altLang="en-US" dirty="0">
                        <a:latin typeface="微软雅黑" charset="-122"/>
                        <a:ea typeface="微软雅黑" charset="-122"/>
                      </a:endParaRPr>
                    </a:p>
                  </a:txBody>
                  <a:tcPr/>
                </a:tc>
              </a:tr>
              <a:tr h="495300">
                <a:tc>
                  <a:txBody>
                    <a:bodyPr/>
                    <a:p>
                      <a:r>
                        <a:rPr lang="zh-CN" altLang="en-US" sz="1400" b="1" dirty="0">
                          <a:latin typeface="微软雅黑" charset="-122"/>
                          <a:ea typeface="微软雅黑" charset="-122"/>
                          <a:sym typeface="+mn-ea"/>
                        </a:rPr>
                        <a:t>社群圈子</a:t>
                      </a:r>
                      <a:r>
                        <a:rPr lang="zh-CN" altLang="en-US" sz="1400" dirty="0">
                          <a:latin typeface="微软雅黑" charset="-122"/>
                          <a:ea typeface="微软雅黑" charset="-122"/>
                          <a:sym typeface="+mn-ea"/>
                        </a:rPr>
                        <a:t>（分享墙、员工领导相互沟通、分享交流）</a:t>
                      </a:r>
                      <a:endParaRPr lang="zh-CN" altLang="en-US" sz="1400" dirty="0">
                        <a:latin typeface="微软雅黑" charset="-122"/>
                        <a:ea typeface="微软雅黑" charset="-122"/>
                        <a:sym typeface="+mn-ea"/>
                      </a:endParaRPr>
                    </a:p>
                    <a:p>
                      <a:endParaRPr lang="zh-CN" altLang="en-US" sz="1400" dirty="0">
                        <a:latin typeface="微软雅黑" charset="-122"/>
                        <a:ea typeface="微软雅黑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r>
                        <a:rPr lang="zh-CN" altLang="en-US" sz="1400" kern="1200" dirty="0">
                          <a:solidFill>
                            <a:schemeClr val="dk1"/>
                          </a:solidFill>
                          <a:latin typeface="微软雅黑" charset="-122"/>
                          <a:ea typeface="微软雅黑" charset="-122"/>
                          <a:cs typeface="+mn-cs"/>
                        </a:rPr>
                        <a:t>运营计划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latin typeface="微软雅黑" charset="-122"/>
                        <a:ea typeface="微软雅黑" charset="-122"/>
                        <a:cs typeface="+mn-cs"/>
                      </a:endParaRPr>
                    </a:p>
                  </a:txBody>
                  <a:tcPr/>
                </a:tc>
              </a:tr>
              <a:tr h="494665">
                <a:tc>
                  <a:txBody>
                    <a:bodyPr/>
                    <a:p>
                      <a:r>
                        <a:rPr lang="zh-CN" altLang="en-US" sz="1400" b="1" dirty="0">
                          <a:latin typeface="微软雅黑" charset="-122"/>
                          <a:ea typeface="微软雅黑" charset="-122"/>
                        </a:rPr>
                        <a:t>认知加速</a:t>
                      </a:r>
                      <a:r>
                        <a:rPr lang="zh-CN" altLang="en-US" sz="1400" dirty="0">
                          <a:latin typeface="微软雅黑" charset="-122"/>
                          <a:ea typeface="微软雅黑" charset="-122"/>
                        </a:rPr>
                        <a:t>（测评、在线训练营、视频学习、直播学习）</a:t>
                      </a:r>
                      <a:endParaRPr lang="zh-CN" altLang="en-US" sz="1400" dirty="0">
                        <a:latin typeface="微软雅黑" charset="-122"/>
                        <a:ea typeface="微软雅黑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微软雅黑" charset="-122"/>
                          <a:ea typeface="微软雅黑" charset="-122"/>
                          <a:cs typeface="+mn-cs"/>
                        </a:rPr>
                        <a:t>/</a:t>
                      </a:r>
                      <a:endParaRPr lang="en-US" altLang="zh-CN" sz="1400" kern="1200" dirty="0">
                        <a:solidFill>
                          <a:schemeClr val="dk1"/>
                        </a:solidFill>
                        <a:latin typeface="微软雅黑" charset="-122"/>
                        <a:ea typeface="微软雅黑" charset="-122"/>
                        <a:cs typeface="+mn-cs"/>
                      </a:endParaRPr>
                    </a:p>
                  </a:txBody>
                  <a:tcPr/>
                </a:tc>
              </a:tr>
              <a:tr h="49466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 b="1" dirty="0">
                          <a:latin typeface="微软雅黑" charset="-122"/>
                          <a:ea typeface="微软雅黑" charset="-122"/>
                          <a:sym typeface="+mn-ea"/>
                        </a:rPr>
                        <a:t>目标同频</a:t>
                      </a:r>
                      <a:r>
                        <a:rPr lang="zh-CN" altLang="en-US" sz="1400" dirty="0">
                          <a:latin typeface="微软雅黑" charset="-122"/>
                          <a:ea typeface="微软雅黑" charset="-122"/>
                          <a:sym typeface="+mn-ea"/>
                        </a:rPr>
                        <a:t>（</a:t>
                      </a:r>
                      <a:r>
                        <a:rPr lang="en-US" altLang="zh-CN" sz="1400" dirty="0">
                          <a:latin typeface="微软雅黑" charset="-122"/>
                          <a:ea typeface="微软雅黑" charset="-122"/>
                          <a:sym typeface="+mn-ea"/>
                        </a:rPr>
                        <a:t>OKR</a:t>
                      </a:r>
                      <a:r>
                        <a:rPr lang="zh-CN" altLang="en-US" sz="1400" dirty="0">
                          <a:latin typeface="微软雅黑" charset="-122"/>
                          <a:ea typeface="微软雅黑" charset="-122"/>
                          <a:sym typeface="+mn-ea"/>
                        </a:rPr>
                        <a:t>管理、拆分、评估）</a:t>
                      </a:r>
                      <a:endParaRPr lang="zh-CN" altLang="en-US" sz="1400" dirty="0">
                        <a:latin typeface="微软雅黑" charset="-122"/>
                        <a:ea typeface="微软雅黑" charset="-122"/>
                        <a:sym typeface="+mn-ea"/>
                      </a:endParaRPr>
                    </a:p>
                    <a:p>
                      <a:pPr>
                        <a:buNone/>
                      </a:pPr>
                      <a:endParaRPr lang="zh-CN" altLang="en-US" sz="1400" dirty="0">
                        <a:latin typeface="微软雅黑" charset="-122"/>
                        <a:ea typeface="微软雅黑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微软雅黑" charset="-122"/>
                          <a:ea typeface="微软雅黑" charset="-122"/>
                          <a:cs typeface="+mn-cs"/>
                        </a:rPr>
                        <a:t>OKR</a:t>
                      </a:r>
                      <a:r>
                        <a:rPr lang="zh-CN" altLang="en-US" sz="1400" kern="1200" dirty="0">
                          <a:solidFill>
                            <a:schemeClr val="dk1"/>
                          </a:solidFill>
                          <a:latin typeface="微软雅黑" charset="-122"/>
                          <a:ea typeface="微软雅黑" charset="-122"/>
                          <a:cs typeface="+mn-cs"/>
                        </a:rPr>
                        <a:t>拆分计划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latin typeface="微软雅黑" charset="-122"/>
                        <a:ea typeface="微软雅黑" charset="-122"/>
                        <a:cs typeface="+mn-cs"/>
                      </a:endParaRPr>
                    </a:p>
                  </a:txBody>
                  <a:tcPr/>
                </a:tc>
              </a:tr>
              <a:tr h="49466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 b="1" dirty="0">
                          <a:latin typeface="微软雅黑" charset="-122"/>
                          <a:ea typeface="微软雅黑" charset="-122"/>
                          <a:sym typeface="+mn-ea"/>
                        </a:rPr>
                        <a:t>内容同频</a:t>
                      </a:r>
                      <a:r>
                        <a:rPr lang="zh-CN" altLang="en-US" sz="1400" dirty="0">
                          <a:latin typeface="微软雅黑" charset="-122"/>
                          <a:ea typeface="微软雅黑" charset="-122"/>
                          <a:sym typeface="+mn-ea"/>
                        </a:rPr>
                        <a:t>（高管授课、行业专属课程、企业自有知识库）</a:t>
                      </a:r>
                      <a:endParaRPr lang="zh-CN" altLang="en-US" sz="1400" dirty="0">
                        <a:latin typeface="微软雅黑" charset="-122"/>
                        <a:ea typeface="微软雅黑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 kern="1200" dirty="0">
                          <a:solidFill>
                            <a:schemeClr val="dk1"/>
                          </a:solidFill>
                          <a:latin typeface="微软雅黑" charset="-122"/>
                          <a:ea typeface="微软雅黑" charset="-122"/>
                          <a:cs typeface="+mn-cs"/>
                        </a:rPr>
                        <a:t>运营计划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latin typeface="微软雅黑" charset="-122"/>
                        <a:ea typeface="微软雅黑" charset="-122"/>
                        <a:cs typeface="+mn-cs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5805" y="812975"/>
            <a:ext cx="9540000" cy="432000"/>
          </a:xfrm>
        </p:spPr>
        <p:txBody>
          <a:bodyPr/>
          <a:p>
            <a:r>
              <a:rPr lang="zh-CN" altLang="en-US"/>
              <a:t>同频共振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5945" y="1718945"/>
            <a:ext cx="5095875" cy="42672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8880" y="1718945"/>
            <a:ext cx="5095875" cy="42672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5805" y="812975"/>
            <a:ext cx="9540000" cy="432000"/>
          </a:xfrm>
        </p:spPr>
        <p:txBody>
          <a:bodyPr/>
          <a:p>
            <a:r>
              <a:rPr lang="zh-CN" altLang="en-US"/>
              <a:t>工具传达</a:t>
            </a:r>
            <a:endParaRPr lang="zh-CN" altLang="en-US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ph idx="1"/>
            <p:custDataLst>
              <p:tags r:id="rId1"/>
            </p:custDataLst>
          </p:nvPr>
        </p:nvGraphicFramePr>
        <p:xfrm>
          <a:off x="575805" y="1607830"/>
          <a:ext cx="10966450" cy="30391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54825"/>
                <a:gridCol w="4111625"/>
              </a:tblGrid>
              <a:tr h="494665">
                <a:tc>
                  <a:txBody>
                    <a:bodyPr/>
                    <a:p>
                      <a:pPr algn="ctr"/>
                      <a:r>
                        <a:rPr lang="en-US" altLang="zh-CN" dirty="0">
                          <a:latin typeface="微软雅黑" charset="-122"/>
                          <a:ea typeface="微软雅黑" charset="-122"/>
                        </a:rPr>
                        <a:t>           </a:t>
                      </a:r>
                      <a:r>
                        <a:rPr lang="zh-CN" altLang="en-US" dirty="0">
                          <a:latin typeface="微软雅黑" charset="-122"/>
                          <a:ea typeface="微软雅黑" charset="-122"/>
                        </a:rPr>
                        <a:t>功能清单</a:t>
                      </a:r>
                      <a:endParaRPr lang="zh-CN" altLang="en-US" dirty="0">
                        <a:latin typeface="微软雅黑" charset="-122"/>
                        <a:ea typeface="微软雅黑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dirty="0">
                          <a:latin typeface="微软雅黑" charset="-122"/>
                          <a:ea typeface="微软雅黑" charset="-122"/>
                        </a:rPr>
                        <a:t>资源清单</a:t>
                      </a:r>
                      <a:endParaRPr lang="zh-CN" altLang="en-US" dirty="0">
                        <a:latin typeface="微软雅黑" charset="-122"/>
                        <a:ea typeface="微软雅黑" charset="-122"/>
                      </a:endParaRPr>
                    </a:p>
                  </a:txBody>
                  <a:tcPr/>
                </a:tc>
              </a:tr>
              <a:tr h="495300">
                <a:tc>
                  <a:txBody>
                    <a:bodyPr/>
                    <a:p>
                      <a:r>
                        <a:rPr lang="zh-CN" altLang="en-US" sz="1400" b="1" dirty="0">
                          <a:latin typeface="微软雅黑" charset="-122"/>
                          <a:ea typeface="微软雅黑" charset="-122"/>
                        </a:rPr>
                        <a:t>数字内刊</a:t>
                      </a:r>
                      <a:r>
                        <a:rPr lang="zh-CN" altLang="en-US" sz="1400" dirty="0">
                          <a:latin typeface="微软雅黑" charset="-122"/>
                          <a:ea typeface="微软雅黑" charset="-122"/>
                        </a:rPr>
                        <a:t>（资讯内容，员工间互相传递）</a:t>
                      </a:r>
                      <a:endParaRPr lang="zh-CN" altLang="en-US" sz="1400" dirty="0">
                        <a:latin typeface="微软雅黑" charset="-122"/>
                        <a:ea typeface="微软雅黑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 dirty="0">
                          <a:latin typeface="微软雅黑" charset="-122"/>
                          <a:ea typeface="微软雅黑" charset="-122"/>
                        </a:rPr>
                        <a:t>运营团队</a:t>
                      </a:r>
                      <a:endParaRPr lang="zh-CN" altLang="en-US" sz="1400" dirty="0">
                        <a:latin typeface="微软雅黑" charset="-122"/>
                        <a:ea typeface="微软雅黑" charset="-122"/>
                      </a:endParaRPr>
                    </a:p>
                  </a:txBody>
                  <a:tcPr/>
                </a:tc>
              </a:tr>
              <a:tr h="49466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 b="1" dirty="0">
                          <a:latin typeface="微软雅黑" charset="-122"/>
                          <a:ea typeface="微软雅黑" charset="-122"/>
                          <a:sym typeface="+mn-ea"/>
                        </a:rPr>
                        <a:t>激励体系</a:t>
                      </a:r>
                      <a:r>
                        <a:rPr lang="zh-CN" altLang="en-US" sz="1400" dirty="0">
                          <a:latin typeface="微软雅黑" charset="-122"/>
                          <a:ea typeface="微软雅黑" charset="-122"/>
                          <a:sym typeface="+mn-ea"/>
                        </a:rPr>
                        <a:t>（积分、学分、勋章记录学习成果）</a:t>
                      </a:r>
                      <a:endParaRPr lang="zh-CN" altLang="en-US" sz="1400" dirty="0">
                        <a:latin typeface="微软雅黑" charset="-122"/>
                        <a:ea typeface="微软雅黑" charset="-122"/>
                        <a:sym typeface="+mn-ea"/>
                      </a:endParaRPr>
                    </a:p>
                    <a:p>
                      <a:pPr>
                        <a:buNone/>
                      </a:pPr>
                      <a:endParaRPr lang="zh-CN" altLang="en-US" sz="1400" dirty="0">
                        <a:latin typeface="微软雅黑" charset="-122"/>
                        <a:ea typeface="微软雅黑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 dirty="0">
                          <a:latin typeface="微软雅黑" charset="-122"/>
                          <a:ea typeface="微软雅黑" charset="-122"/>
                        </a:rPr>
                        <a:t>/</a:t>
                      </a:r>
                      <a:endParaRPr lang="en-US" altLang="zh-CN" sz="1400" dirty="0">
                        <a:latin typeface="微软雅黑" charset="-122"/>
                        <a:ea typeface="微软雅黑" charset="-122"/>
                      </a:endParaRPr>
                    </a:p>
                  </a:txBody>
                  <a:tcPr/>
                </a:tc>
              </a:tr>
              <a:tr h="494665">
                <a:tc>
                  <a:txBody>
                    <a:bodyPr/>
                    <a:p>
                      <a:r>
                        <a:rPr lang="zh-CN" altLang="en-US" sz="1400" b="1" dirty="0">
                          <a:latin typeface="微软雅黑" charset="-122"/>
                          <a:ea typeface="微软雅黑" charset="-122"/>
                        </a:rPr>
                        <a:t>岗位地图</a:t>
                      </a:r>
                      <a:r>
                        <a:rPr lang="zh-CN" altLang="en-US" sz="1400" dirty="0">
                          <a:latin typeface="微软雅黑" charset="-122"/>
                          <a:ea typeface="微软雅黑" charset="-122"/>
                        </a:rPr>
                        <a:t>（员工学习路径清晰可见，学习数据实时同步，支持认证）</a:t>
                      </a:r>
                      <a:endParaRPr lang="zh-CN" altLang="en-US" sz="1400" dirty="0">
                        <a:latin typeface="微软雅黑" charset="-122"/>
                        <a:ea typeface="微软雅黑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 dirty="0">
                          <a:latin typeface="微软雅黑" charset="-122"/>
                          <a:ea typeface="微软雅黑" charset="-122"/>
                        </a:rPr>
                        <a:t>业务团队</a:t>
                      </a:r>
                      <a:endParaRPr lang="zh-CN" altLang="en-US" sz="1400" dirty="0">
                        <a:latin typeface="微软雅黑" charset="-122"/>
                        <a:ea typeface="微软雅黑" charset="-122"/>
                      </a:endParaRPr>
                    </a:p>
                  </a:txBody>
                  <a:tcPr/>
                </a:tc>
              </a:tr>
              <a:tr h="51816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 b="1" dirty="0">
                          <a:latin typeface="微软雅黑" charset="-122"/>
                          <a:ea typeface="微软雅黑" charset="-122"/>
                          <a:sym typeface="+mn-ea"/>
                        </a:rPr>
                        <a:t>智能考试</a:t>
                      </a:r>
                      <a:r>
                        <a:rPr lang="zh-CN" altLang="en-US" sz="1400" dirty="0">
                          <a:latin typeface="微软雅黑" charset="-122"/>
                          <a:ea typeface="微软雅黑" charset="-122"/>
                          <a:sym typeface="+mn-ea"/>
                        </a:rPr>
                        <a:t>（自动组卷、自动推题、智能作业）</a:t>
                      </a:r>
                      <a:endParaRPr lang="zh-CN" altLang="en-US" sz="1400" dirty="0">
                        <a:latin typeface="微软雅黑" charset="-122"/>
                        <a:ea typeface="微软雅黑" charset="-122"/>
                        <a:sym typeface="+mn-ea"/>
                      </a:endParaRPr>
                    </a:p>
                    <a:p>
                      <a:pPr>
                        <a:buNone/>
                      </a:pPr>
                      <a:endParaRPr lang="zh-CN" altLang="en-US" sz="1400" dirty="0">
                        <a:latin typeface="微软雅黑" charset="-122"/>
                        <a:ea typeface="微软雅黑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 dirty="0">
                          <a:latin typeface="微软雅黑" charset="-122"/>
                          <a:ea typeface="微软雅黑" charset="-122"/>
                        </a:rPr>
                        <a:t>业务团队</a:t>
                      </a:r>
                      <a:endParaRPr lang="zh-CN" altLang="en-US" sz="1400" dirty="0">
                        <a:latin typeface="微软雅黑" charset="-122"/>
                        <a:ea typeface="微软雅黑" charset="-122"/>
                      </a:endParaRPr>
                    </a:p>
                  </a:txBody>
                  <a:tcPr/>
                </a:tc>
              </a:tr>
              <a:tr h="49466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 b="1" dirty="0">
                          <a:latin typeface="微软雅黑" charset="-122"/>
                          <a:ea typeface="微软雅黑" charset="-122"/>
                          <a:sym typeface="+mn-ea"/>
                        </a:rPr>
                        <a:t>学习日历</a:t>
                      </a:r>
                      <a:r>
                        <a:rPr lang="zh-CN" altLang="en-US" sz="1400" dirty="0">
                          <a:latin typeface="微软雅黑" charset="-122"/>
                          <a:ea typeface="微软雅黑" charset="-122"/>
                          <a:sym typeface="+mn-ea"/>
                        </a:rPr>
                        <a:t>（学习任务实时提醒，清晰了解自己目前要学习的课程）</a:t>
                      </a:r>
                      <a:endParaRPr lang="zh-CN" altLang="en-US" sz="1400" dirty="0">
                        <a:latin typeface="微软雅黑" charset="-122"/>
                        <a:ea typeface="微软雅黑" charset="-122"/>
                        <a:sym typeface="+mn-ea"/>
                      </a:endParaRPr>
                    </a:p>
                    <a:p>
                      <a:pPr>
                        <a:buNone/>
                      </a:pPr>
                      <a:endParaRPr lang="zh-CN" altLang="en-US" sz="1400" dirty="0">
                        <a:latin typeface="微软雅黑" charset="-122"/>
                        <a:ea typeface="微软雅黑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 dirty="0">
                          <a:latin typeface="微软雅黑" charset="-122"/>
                          <a:ea typeface="微软雅黑" charset="-122"/>
                        </a:rPr>
                        <a:t>/</a:t>
                      </a:r>
                      <a:endParaRPr lang="en-US" altLang="zh-CN" sz="1400" dirty="0">
                        <a:latin typeface="微软雅黑" charset="-122"/>
                        <a:ea typeface="微软雅黑" charset="-122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5805" y="812975"/>
            <a:ext cx="9540000" cy="432000"/>
          </a:xfrm>
        </p:spPr>
        <p:txBody>
          <a:bodyPr/>
          <a:p>
            <a:r>
              <a:rPr lang="zh-CN" altLang="en-US"/>
              <a:t>工具传达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29435" y="1495425"/>
            <a:ext cx="8171815" cy="4962525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VALUE" val="756*1475"/>
  <p:tag name="KSO_WM_UNIT_HIGHLIGHT" val="0"/>
  <p:tag name="KSO_WM_UNIT_COMPATIBLE" val="0"/>
  <p:tag name="KSO_WM_DIAGRAM_GROUP_CODE" val="l1-1"/>
  <p:tag name="KSO_WM_UNIT_TYPE" val="l_h_d"/>
  <p:tag name="KSO_WM_UNIT_INDEX" val="1_1_1"/>
  <p:tag name="KSO_WM_UNIT_ID" val="diagram20201659_1*l_h_d*1_1_1"/>
  <p:tag name="KSO_WM_TEMPLATE_CATEGORY" val="diagram"/>
  <p:tag name="KSO_WM_TEMPLATE_INDEX" val="20201659"/>
  <p:tag name="KSO_WM_UNIT_LAYERLEVEL" val="1_1_1"/>
  <p:tag name="KSO_WM_TAG_VERSION" val="1.0"/>
  <p:tag name="KSO_WM_BEAUTIFY_FLAG" val="#wm#"/>
  <p:tag name="KSO_WM_UNIT_DIAGRAM_ISNUMVISUAL" val="0"/>
  <p:tag name="KSO_WM_UNIT_DIAGRAM_ISREFERUNIT" val="0"/>
  <p:tag name="KSO_WM_UNIT_USESOURCEFORMAT_APPLY" val="1"/>
</p:tagLst>
</file>

<file path=ppt/tags/tag2.xml><?xml version="1.0" encoding="utf-8"?>
<p:tagLst xmlns:p="http://schemas.openxmlformats.org/presentationml/2006/main">
  <p:tag name="KSO_WM_UNIT_VALUE" val="756*1475"/>
  <p:tag name="KSO_WM_UNIT_HIGHLIGHT" val="0"/>
  <p:tag name="KSO_WM_UNIT_COMPATIBLE" val="0"/>
  <p:tag name="KSO_WM_DIAGRAM_GROUP_CODE" val="l1-1"/>
  <p:tag name="KSO_WM_UNIT_TYPE" val="l_h_d"/>
  <p:tag name="KSO_WM_UNIT_INDEX" val="1_2_1"/>
  <p:tag name="KSO_WM_UNIT_ID" val="diagram20201659_1*l_h_d*1_2_1"/>
  <p:tag name="KSO_WM_TEMPLATE_CATEGORY" val="diagram"/>
  <p:tag name="KSO_WM_TEMPLATE_INDEX" val="20201659"/>
  <p:tag name="KSO_WM_UNIT_LAYERLEVEL" val="1_1_1"/>
  <p:tag name="KSO_WM_TAG_VERSION" val="1.0"/>
  <p:tag name="KSO_WM_BEAUTIFY_FLAG" val="#wm#"/>
  <p:tag name="KSO_WM_UNIT_DIAGRAM_ISNUMVISUAL" val="0"/>
  <p:tag name="KSO_WM_UNIT_DIAGRAM_ISREFERUNIT" val="0"/>
  <p:tag name="KSO_WM_UNIT_USESOURCEFORMAT_APPLY" val="1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DIAGRAM_GROUP_CODE" val="l1-1"/>
  <p:tag name="KSO_WM_UNIT_ID" val="diagram20201659_1*l_h_g*1_1_1"/>
  <p:tag name="KSO_WM_TEMPLATE_CATEGORY" val="diagram"/>
  <p:tag name="KSO_WM_TEMPLATE_INDEX" val="20201659"/>
  <p:tag name="KSO_WM_UNIT_LAYERLEVEL" val="1_1_1"/>
  <p:tag name="KSO_WM_TAG_VERSION" val="1.0"/>
  <p:tag name="KSO_WM_BEAUTIFY_FLAG" val="#wm#"/>
  <p:tag name="KSO_WM_UNIT_RELATE_UNITID" val="layout_h1"/>
  <p:tag name="KSO_WM_UNIT_TYPE" val="l_h_g"/>
  <p:tag name="KSO_WM_UNIT_INDEX" val="1_1_1"/>
  <p:tag name="KSO_WM_UNIT_NOCLEAR" val="0"/>
  <p:tag name="KSO_WM_UNIT_DIAGRAM_ISNUMVISUAL" val="0"/>
  <p:tag name="KSO_WM_UNIT_DIAGRAM_ISREFERUNIT" val="0"/>
  <p:tag name="KSO_WM_UNIT_PRESET_TEXT" val="36,000K"/>
  <p:tag name="KSO_WM_UNIT_VALUE" val="28"/>
  <p:tag name="KSO_WM_UNIT_FILL_FORE_SCHEMECOLOR_INDEX" val="13"/>
  <p:tag name="KSO_WM_UNIT_FILL_TYPE" val="1"/>
  <p:tag name="KSO_WM_UNIT_TEXT_FILL_FORE_SCHEMECOLOR_INDEX" val="14"/>
  <p:tag name="KSO_WM_UNIT_TEXT_FILL_TYPE" val="1"/>
  <p:tag name="KSO_WM_UNIT_USESOURCEFORMAT_APPLY" val="1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DIAGRAM_GROUP_CODE" val="l1-1"/>
  <p:tag name="KSO_WM_UNIT_ID" val="diagram20201659_1*l_h_g*1_2_1"/>
  <p:tag name="KSO_WM_TEMPLATE_CATEGORY" val="diagram"/>
  <p:tag name="KSO_WM_TEMPLATE_INDEX" val="20201659"/>
  <p:tag name="KSO_WM_UNIT_LAYERLEVEL" val="1_1_1"/>
  <p:tag name="KSO_WM_TAG_VERSION" val="1.0"/>
  <p:tag name="KSO_WM_BEAUTIFY_FLAG" val="#wm#"/>
  <p:tag name="KSO_WM_UNIT_RELATE_UNITID" val="layout_h2"/>
  <p:tag name="KSO_WM_UNIT_TYPE" val="l_h_g"/>
  <p:tag name="KSO_WM_UNIT_INDEX" val="1_2_1"/>
  <p:tag name="KSO_WM_UNIT_NOCLEAR" val="0"/>
  <p:tag name="KSO_WM_UNIT_DIAGRAM_ISNUMVISUAL" val="0"/>
  <p:tag name="KSO_WM_UNIT_DIAGRAM_ISREFERUNIT" val="0"/>
  <p:tag name="KSO_WM_UNIT_VALUE" val="28"/>
  <p:tag name="KSO_WM_UNIT_PRESET_TEXT" val="66,000K"/>
  <p:tag name="KSO_WM_UNIT_FILL_FORE_SCHEMECOLOR_INDEX" val="5"/>
  <p:tag name="KSO_WM_UNIT_FILL_TYPE" val="1"/>
  <p:tag name="KSO_WM_UNIT_TEXT_FILL_FORE_SCHEMECOLOR_INDEX" val="14"/>
  <p:tag name="KSO_WM_UNIT_TEXT_FILL_TYPE" val="1"/>
  <p:tag name="KSO_WM_UNIT_USESOURCEFORMAT_APPLY" val="1"/>
</p:tagLst>
</file>

<file path=ppt/tags/tag5.xml><?xml version="1.0" encoding="utf-8"?>
<p:tagLst xmlns:p="http://schemas.openxmlformats.org/presentationml/2006/main">
  <p:tag name="KSO_WM_UNIT_TABLE_BEAUTIFY" val="smartTable{41716ab3-3441-4b98-ba99-04d0972584b1}"/>
  <p:tag name="TABLE_ENDDRAG_ORIGIN_RECT" val="840*198"/>
  <p:tag name="TABLE_ENDDRAG_RECT" val="45*153*840*157"/>
</p:tagLst>
</file>

<file path=ppt/tags/tag6.xml><?xml version="1.0" encoding="utf-8"?>
<p:tagLst xmlns:p="http://schemas.openxmlformats.org/presentationml/2006/main">
  <p:tag name="KSO_WM_UNIT_TABLE_BEAUTIFY" val="smartTable{41716ab3-3441-4b98-ba99-04d0972584b1}"/>
  <p:tag name="TABLE_ENDDRAG_ORIGIN_RECT" val="864*214"/>
  <p:tag name="TABLE_ENDDRAG_RECT" val="45*221*864*198"/>
</p:tagLst>
</file>

<file path=ppt/tags/tag7.xml><?xml version="1.0" encoding="utf-8"?>
<p:tagLst xmlns:p="http://schemas.openxmlformats.org/presentationml/2006/main">
  <p:tag name="KSO_WM_UNIT_TABLE_BEAUTIFY" val="smartTable{41716ab3-3441-4b98-ba99-04d0972584b1}"/>
  <p:tag name="TABLE_ENDDRAG_ORIGIN_RECT" val="863*289"/>
  <p:tag name="TABLE_ENDDRAG_RECT" val="45*126*863*239"/>
</p:tagLst>
</file>

<file path=ppt/tags/tag8.xml><?xml version="1.0" encoding="utf-8"?>
<p:tagLst xmlns:p="http://schemas.openxmlformats.org/presentationml/2006/main">
  <p:tag name="KSO_WM_UNIT_TABLE_BEAUTIFY" val="smartTable{41716ab3-3441-4b98-ba99-04d0972584b1}"/>
  <p:tag name="TABLE_ENDDRAG_ORIGIN_RECT" val="853*280"/>
  <p:tag name="TABLE_ENDDRAG_RECT" val="45*126*853*239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872</Words>
  <Application>WPS 演示</Application>
  <PresentationFormat>宽屏</PresentationFormat>
  <Paragraphs>150</Paragraphs>
  <Slides>12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31" baseType="lpstr">
      <vt:lpstr>Arial</vt:lpstr>
      <vt:lpstr>方正书宋_GBK</vt:lpstr>
      <vt:lpstr>Wingdings</vt:lpstr>
      <vt:lpstr>等线</vt:lpstr>
      <vt:lpstr>汉仪中等线KW</vt:lpstr>
      <vt:lpstr>Calibri</vt:lpstr>
      <vt:lpstr>华文楷体</vt:lpstr>
      <vt:lpstr>Helvetica Neue</vt:lpstr>
      <vt:lpstr>Calibri</vt:lpstr>
      <vt:lpstr>Hiragino Sans GB W6</vt:lpstr>
      <vt:lpstr>微软雅黑</vt:lpstr>
      <vt:lpstr>汉仪旗黑</vt:lpstr>
      <vt:lpstr>Hiragino Sans GB W3</vt:lpstr>
      <vt:lpstr>宋体</vt:lpstr>
      <vt:lpstr>Arial Unicode MS</vt:lpstr>
      <vt:lpstr>汉仪书宋二KW</vt:lpstr>
      <vt:lpstr>等线 Light</vt:lpstr>
      <vt:lpstr>等线</vt:lpstr>
      <vt:lpstr>Office 主题​​</vt:lpstr>
      <vt:lpstr>PowerPoint 演示文稿</vt:lpstr>
      <vt:lpstr>PowerPoint 演示文稿</vt:lpstr>
      <vt:lpstr>PowerPoint 演示文稿</vt:lpstr>
      <vt:lpstr>认知闭环</vt:lpstr>
      <vt:lpstr>认知闭环</vt:lpstr>
      <vt:lpstr>同频共振</vt:lpstr>
      <vt:lpstr>同频共振</vt:lpstr>
      <vt:lpstr>工具传达</vt:lpstr>
      <vt:lpstr>工具传达</vt:lpstr>
      <vt:lpstr>工具传达</vt:lpstr>
      <vt:lpstr>价值倍增</vt:lpstr>
      <vt:lpstr>价值倍增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Momo Yang</dc:creator>
  <cp:lastModifiedBy>zhaochenguang</cp:lastModifiedBy>
  <cp:revision>1836</cp:revision>
  <dcterms:created xsi:type="dcterms:W3CDTF">2022-01-11T03:53:15Z</dcterms:created>
  <dcterms:modified xsi:type="dcterms:W3CDTF">2022-01-11T03:53:15Z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2052-3.9.6.6441</vt:lpwstr>
  </property>
  <property fmtid="{D5CDD505-2E9C-101B-9397-08002B2CF9AE}" pid="3" name="ICV">
    <vt:lpwstr>D01AA63992FD40EBB538F2F79249B3A7</vt:lpwstr>
  </property>
</Properties>
</file>